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61" r:id="rId5"/>
    <p:sldId id="262" r:id="rId6"/>
    <p:sldId id="264" r:id="rId7"/>
  </p:sldIdLst>
  <p:sldSz cx="12192000" cy="6858000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101A-8722-4CB4-B1A2-3EE366487F80}" type="datetimeFigureOut">
              <a:rPr lang="ko-KR" altLang="en-US" smtClean="0"/>
              <a:t>2019-01-30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AD4F-367E-4E3C-B814-DAF9846E36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7711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101A-8722-4CB4-B1A2-3EE366487F80}" type="datetimeFigureOut">
              <a:rPr lang="ko-KR" altLang="en-US" smtClean="0"/>
              <a:t>2019-01-30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AD4F-367E-4E3C-B814-DAF9846E36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332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101A-8722-4CB4-B1A2-3EE366487F80}" type="datetimeFigureOut">
              <a:rPr lang="ko-KR" altLang="en-US" smtClean="0"/>
              <a:t>2019-01-30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AD4F-367E-4E3C-B814-DAF9846E36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64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제목, 텍스트 및 클립 아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클립 아트 개체 틀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endParaRPr lang="ko-KR" altLang="en-US" noProof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57BC2-5FE8-4993-BD65-796B52B6F9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7567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101A-8722-4CB4-B1A2-3EE366487F80}" type="datetimeFigureOut">
              <a:rPr lang="ko-KR" altLang="en-US" smtClean="0"/>
              <a:t>2019-01-30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AD4F-367E-4E3C-B814-DAF9846E36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2184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101A-8722-4CB4-B1A2-3EE366487F80}" type="datetimeFigureOut">
              <a:rPr lang="ko-KR" altLang="en-US" smtClean="0"/>
              <a:t>2019-01-30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AD4F-367E-4E3C-B814-DAF9846E36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1720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101A-8722-4CB4-B1A2-3EE366487F80}" type="datetimeFigureOut">
              <a:rPr lang="ko-KR" altLang="en-US" smtClean="0"/>
              <a:t>2019-01-30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AD4F-367E-4E3C-B814-DAF9846E36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480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101A-8722-4CB4-B1A2-3EE366487F80}" type="datetimeFigureOut">
              <a:rPr lang="ko-KR" altLang="en-US" smtClean="0"/>
              <a:t>2019-01-30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AD4F-367E-4E3C-B814-DAF9846E36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244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101A-8722-4CB4-B1A2-3EE366487F80}" type="datetimeFigureOut">
              <a:rPr lang="ko-KR" altLang="en-US" smtClean="0"/>
              <a:t>2019-01-30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AD4F-367E-4E3C-B814-DAF9846E36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8002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101A-8722-4CB4-B1A2-3EE366487F80}" type="datetimeFigureOut">
              <a:rPr lang="ko-KR" altLang="en-US" smtClean="0"/>
              <a:t>2019-01-30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AD4F-367E-4E3C-B814-DAF9846E36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832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101A-8722-4CB4-B1A2-3EE366487F80}" type="datetimeFigureOut">
              <a:rPr lang="ko-KR" altLang="en-US" smtClean="0"/>
              <a:t>2019-01-30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AD4F-367E-4E3C-B814-DAF9846E36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0749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101A-8722-4CB4-B1A2-3EE366487F80}" type="datetimeFigureOut">
              <a:rPr lang="ko-KR" altLang="en-US" smtClean="0"/>
              <a:t>2019-01-30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8AD4F-367E-4E3C-B814-DAF9846E36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80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D101A-8722-4CB4-B1A2-3EE366487F80}" type="datetimeFigureOut">
              <a:rPr lang="ko-KR" altLang="en-US" smtClean="0"/>
              <a:t>2019-01-30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8AD4F-367E-4E3C-B814-DAF9846E36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2042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5951" y="2972839"/>
            <a:ext cx="22002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19" y="3043319"/>
            <a:ext cx="22002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976" y="3020352"/>
            <a:ext cx="22002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7" y="2778426"/>
            <a:ext cx="3143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083" y="2357334"/>
            <a:ext cx="2395354" cy="1486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288" y="2778426"/>
            <a:ext cx="371475" cy="1093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391" y="2487612"/>
            <a:ext cx="6762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83" y="2343232"/>
            <a:ext cx="105961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51" y="2547318"/>
            <a:ext cx="214312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1221" y="4228417"/>
            <a:ext cx="314325" cy="1314118"/>
          </a:xfrm>
          <a:ln>
            <a:solidFill>
              <a:srgbClr val="0070C0"/>
            </a:solidFill>
            <a:miter lim="800000"/>
            <a:headEnd/>
            <a:tailEnd/>
          </a:ln>
        </p:spPr>
        <p:txBody>
          <a:bodyPr vert="eaVert" anchor="ctr">
            <a:normAutofit fontScale="77500" lnSpcReduction="20000"/>
          </a:bodyPr>
          <a:lstStyle/>
          <a:p>
            <a:pPr algn="ctr">
              <a:lnSpc>
                <a:spcPct val="90000"/>
              </a:lnSpc>
              <a:buClr>
                <a:schemeClr val="accent2"/>
              </a:buClr>
              <a:buFontTx/>
              <a:buNone/>
            </a:pPr>
            <a:r>
              <a:rPr lang="ko-KR" altLang="en-US" sz="1400" b="1" dirty="0" err="1"/>
              <a:t>광센서</a:t>
            </a:r>
            <a:r>
              <a:rPr lang="ko-KR" altLang="en-US" sz="1400" b="1" dirty="0"/>
              <a:t> 감지기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882195" y="4217711"/>
            <a:ext cx="314325" cy="132318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eaVert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ko-KR" altLang="en-US" sz="1400" b="1" kern="0" dirty="0"/>
              <a:t>고압  아치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1874535" y="4223362"/>
            <a:ext cx="314325" cy="131917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eaVert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ko-KR" altLang="en-US" sz="1400" b="1" kern="0"/>
              <a:t>온수 </a:t>
            </a:r>
            <a:r>
              <a:rPr lang="ko-KR" altLang="en-US" sz="1400" b="1" kern="0" dirty="0"/>
              <a:t>아치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3995920" y="4228417"/>
            <a:ext cx="424081" cy="1314116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eaVert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ko-KR" altLang="en-US" sz="1400" b="1" kern="0" dirty="0"/>
              <a:t>루프 </a:t>
            </a:r>
            <a:r>
              <a:rPr lang="ko-KR" altLang="en-US" sz="1400" b="1" kern="0" dirty="0" err="1"/>
              <a:t>브러쉬</a:t>
            </a:r>
            <a:endParaRPr lang="ko-KR" altLang="en-US" sz="1400" b="1" kern="0" dirty="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667410" y="4222380"/>
            <a:ext cx="478569" cy="1323486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eaVert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ko-KR" altLang="en-US" sz="1400" b="1" kern="0" dirty="0"/>
              <a:t>사이드 </a:t>
            </a:r>
            <a:r>
              <a:rPr lang="ko-KR" altLang="en-US" sz="1400" b="1" kern="0" dirty="0" err="1"/>
              <a:t>브러쉬</a:t>
            </a:r>
            <a:endParaRPr lang="ko-KR" altLang="en-US" sz="1400" b="1" kern="0" dirty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5458843" y="4217562"/>
            <a:ext cx="432048" cy="1314116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eaVert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ko-KR" altLang="en-US" sz="1400" b="1" kern="0" dirty="0"/>
              <a:t>사이드 </a:t>
            </a:r>
            <a:r>
              <a:rPr lang="ko-KR" altLang="en-US" sz="1400" b="1" kern="0" dirty="0" err="1"/>
              <a:t>브러쉬</a:t>
            </a:r>
            <a:endParaRPr lang="ko-KR" altLang="en-US" sz="1400" b="1" kern="0" dirty="0"/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6134511" y="4217560"/>
            <a:ext cx="314325" cy="132348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eaVert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ko-KR" altLang="en-US" sz="1400" b="1" kern="0" dirty="0"/>
              <a:t>린스 아치</a:t>
            </a: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8351447" y="4219048"/>
            <a:ext cx="511013" cy="132051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eaVert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ko-KR" altLang="en-US" sz="1400" b="1" kern="0" dirty="0"/>
              <a:t>더블  건조기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6592544" y="4217615"/>
            <a:ext cx="314325" cy="1311146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eaVert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ko-KR" altLang="en-US" sz="1400" b="1" kern="0" dirty="0"/>
              <a:t>드라이 아치</a:t>
            </a:r>
          </a:p>
        </p:txBody>
      </p:sp>
      <p:pic>
        <p:nvPicPr>
          <p:cNvPr id="8212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707" y="2736129"/>
            <a:ext cx="371475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3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267" y="2716513"/>
            <a:ext cx="25717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2342590" y="4229088"/>
            <a:ext cx="314325" cy="131344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eaVert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ko-KR" altLang="en-US" sz="1400" b="1" kern="0" dirty="0"/>
              <a:t>폼 분사 아치</a:t>
            </a: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10119717" y="4228418"/>
            <a:ext cx="310823" cy="1314116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eaVert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ko-KR" altLang="en-US" sz="1400" b="1" kern="0" dirty="0"/>
              <a:t>충돌 방지</a:t>
            </a:r>
          </a:p>
        </p:txBody>
      </p:sp>
      <p:sp>
        <p:nvSpPr>
          <p:cNvPr id="32" name="모서리가 둥근 직사각형 31"/>
          <p:cNvSpPr/>
          <p:nvPr/>
        </p:nvSpPr>
        <p:spPr>
          <a:xfrm>
            <a:off x="3881439" y="857250"/>
            <a:ext cx="4357687" cy="9286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dirty="0" err="1">
                <a:solidFill>
                  <a:schemeClr val="tx2"/>
                </a:solidFill>
              </a:rPr>
              <a:t>터널식</a:t>
            </a:r>
            <a:r>
              <a:rPr lang="ko-KR" altLang="en-US" dirty="0">
                <a:solidFill>
                  <a:schemeClr val="tx2"/>
                </a:solidFill>
              </a:rPr>
              <a:t> 자동 세차기 흐름도</a:t>
            </a:r>
            <a:endParaRPr lang="en-US" altLang="ko-KR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en-US" altLang="ko-KR" dirty="0">
                <a:solidFill>
                  <a:schemeClr val="tx2"/>
                </a:solidFill>
              </a:rPr>
              <a:t>(26.4m)</a:t>
            </a:r>
          </a:p>
        </p:txBody>
      </p:sp>
      <p:sp>
        <p:nvSpPr>
          <p:cNvPr id="372" name="Rectangle 3"/>
          <p:cNvSpPr txBox="1">
            <a:spLocks noChangeArrowheads="1"/>
          </p:cNvSpPr>
          <p:nvPr/>
        </p:nvSpPr>
        <p:spPr bwMode="auto">
          <a:xfrm>
            <a:off x="3429992" y="4217562"/>
            <a:ext cx="323363" cy="1314116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eaVert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ko-KR" altLang="en-US" sz="1400" b="1" kern="0"/>
              <a:t>크로스 </a:t>
            </a:r>
            <a:r>
              <a:rPr lang="ko-KR" altLang="en-US" sz="1400" b="1" kern="0" dirty="0" err="1"/>
              <a:t>워쉬</a:t>
            </a:r>
            <a:endParaRPr lang="ko-KR" altLang="en-US" sz="1400" b="1" kern="0" dirty="0"/>
          </a:p>
        </p:txBody>
      </p:sp>
      <p:cxnSp>
        <p:nvCxnSpPr>
          <p:cNvPr id="3" name="직선 연결선 2"/>
          <p:cNvCxnSpPr/>
          <p:nvPr/>
        </p:nvCxnSpPr>
        <p:spPr>
          <a:xfrm flipV="1">
            <a:off x="370479" y="3786331"/>
            <a:ext cx="11378498" cy="912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737" y="2594842"/>
            <a:ext cx="371475" cy="1234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3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741" y="2509837"/>
            <a:ext cx="214312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4" name="Rectangle 3"/>
          <p:cNvSpPr txBox="1">
            <a:spLocks noChangeArrowheads="1"/>
          </p:cNvSpPr>
          <p:nvPr/>
        </p:nvSpPr>
        <p:spPr bwMode="auto">
          <a:xfrm>
            <a:off x="7074028" y="4230139"/>
            <a:ext cx="314325" cy="130942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eaVert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ko-KR" altLang="en-US" sz="1400" b="1" kern="0" dirty="0"/>
              <a:t>스윙 도어</a:t>
            </a:r>
          </a:p>
        </p:txBody>
      </p:sp>
      <p:pic>
        <p:nvPicPr>
          <p:cNvPr id="375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445" y="2473051"/>
            <a:ext cx="214312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6" name="Rectangle 3"/>
          <p:cNvSpPr txBox="1">
            <a:spLocks noChangeArrowheads="1"/>
          </p:cNvSpPr>
          <p:nvPr/>
        </p:nvSpPr>
        <p:spPr bwMode="auto">
          <a:xfrm>
            <a:off x="9588438" y="4212931"/>
            <a:ext cx="314325" cy="132051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eaVert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ko-KR" altLang="en-US" sz="1400" b="1" kern="0" dirty="0"/>
              <a:t>스윙 도어</a:t>
            </a:r>
          </a:p>
        </p:txBody>
      </p:sp>
      <p:pic>
        <p:nvPicPr>
          <p:cNvPr id="377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610" y="2560638"/>
            <a:ext cx="214312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" name="Rectangle 3"/>
          <p:cNvSpPr txBox="1">
            <a:spLocks noChangeArrowheads="1"/>
          </p:cNvSpPr>
          <p:nvPr/>
        </p:nvSpPr>
        <p:spPr bwMode="auto">
          <a:xfrm>
            <a:off x="1274668" y="4222380"/>
            <a:ext cx="314325" cy="132015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eaVert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ko-KR" altLang="en-US" sz="1400" b="1" kern="0" dirty="0"/>
              <a:t>스윙 도어</a:t>
            </a:r>
          </a:p>
        </p:txBody>
      </p:sp>
      <p:pic>
        <p:nvPicPr>
          <p:cNvPr id="379" name="Picture 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239" y="2594842"/>
            <a:ext cx="498641" cy="1261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직선 화살표 연결선 7"/>
          <p:cNvCxnSpPr/>
          <p:nvPr/>
        </p:nvCxnSpPr>
        <p:spPr>
          <a:xfrm flipV="1">
            <a:off x="385528" y="5820175"/>
            <a:ext cx="11187112" cy="44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0D269148-E0AD-4BD7-B9E9-4D7019A0B597}"/>
              </a:ext>
            </a:extLst>
          </p:cNvPr>
          <p:cNvSpPr/>
          <p:nvPr/>
        </p:nvSpPr>
        <p:spPr>
          <a:xfrm>
            <a:off x="6733309" y="6405419"/>
            <a:ext cx="5227784" cy="3463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>
                <a:solidFill>
                  <a:schemeClr val="tx1"/>
                </a:solidFill>
              </a:rPr>
              <a:t>상기 이미지는 이해를 돕기 위한 기본 흐름도이며 구매자의 선택에 따라 구성이 다를 수 있습니다</a:t>
            </a:r>
            <a:r>
              <a:rPr lang="en-US" altLang="ko-KR" sz="900" dirty="0">
                <a:solidFill>
                  <a:schemeClr val="tx1"/>
                </a:solidFill>
              </a:rPr>
              <a:t>.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99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7" name="연결선: 꺾임 116"/>
          <p:cNvCxnSpPr/>
          <p:nvPr/>
        </p:nvCxnSpPr>
        <p:spPr>
          <a:xfrm rot="5400000" flipH="1" flipV="1">
            <a:off x="5907544" y="2796013"/>
            <a:ext cx="3350201" cy="3365997"/>
          </a:xfrm>
          <a:prstGeom prst="bentConnector4">
            <a:avLst>
              <a:gd name="adj1" fmla="val -16026"/>
              <a:gd name="adj2" fmla="val 60069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사각형: 둥근 모서리 3"/>
          <p:cNvSpPr/>
          <p:nvPr/>
        </p:nvSpPr>
        <p:spPr>
          <a:xfrm>
            <a:off x="3296092" y="0"/>
            <a:ext cx="488732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터널식</a:t>
            </a:r>
            <a:r>
              <a:rPr lang="ko-KR" altLang="en-US" dirty="0"/>
              <a:t> 자동 세차기  세차 공정 프로세스</a:t>
            </a:r>
          </a:p>
        </p:txBody>
      </p:sp>
      <p:sp>
        <p:nvSpPr>
          <p:cNvPr id="5" name="사각형: 둥근 모서리 4"/>
          <p:cNvSpPr/>
          <p:nvPr/>
        </p:nvSpPr>
        <p:spPr>
          <a:xfrm>
            <a:off x="680483" y="1134140"/>
            <a:ext cx="20520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전 처리 공정</a:t>
            </a:r>
          </a:p>
        </p:txBody>
      </p:sp>
      <p:sp>
        <p:nvSpPr>
          <p:cNvPr id="6" name="사각형: 둥근 모서리 5"/>
          <p:cNvSpPr/>
          <p:nvPr/>
        </p:nvSpPr>
        <p:spPr>
          <a:xfrm>
            <a:off x="4818320" y="1134140"/>
            <a:ext cx="20520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세차 공정</a:t>
            </a:r>
          </a:p>
        </p:txBody>
      </p:sp>
      <p:sp>
        <p:nvSpPr>
          <p:cNvPr id="7" name="사각형: 둥근 모서리 6"/>
          <p:cNvSpPr/>
          <p:nvPr/>
        </p:nvSpPr>
        <p:spPr>
          <a:xfrm>
            <a:off x="8956158" y="1134140"/>
            <a:ext cx="20520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후 처리 공정</a:t>
            </a:r>
          </a:p>
        </p:txBody>
      </p:sp>
      <p:sp>
        <p:nvSpPr>
          <p:cNvPr id="9" name="사각형: 둥근 모서리 8"/>
          <p:cNvSpPr/>
          <p:nvPr/>
        </p:nvSpPr>
        <p:spPr>
          <a:xfrm>
            <a:off x="1028699" y="3605314"/>
            <a:ext cx="1355652" cy="563525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린스</a:t>
            </a:r>
            <a:r>
              <a:rPr lang="en-US" altLang="ko-KR" dirty="0"/>
              <a:t>(</a:t>
            </a:r>
            <a:r>
              <a:rPr lang="ko-KR" altLang="en-US" dirty="0"/>
              <a:t>온수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12" name="사각형: 둥근 모서리 11"/>
          <p:cNvSpPr/>
          <p:nvPr/>
        </p:nvSpPr>
        <p:spPr>
          <a:xfrm>
            <a:off x="5072522" y="3600485"/>
            <a:ext cx="1540008" cy="6420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브러쉬</a:t>
            </a:r>
            <a:endParaRPr lang="en-US" altLang="ko-KR" dirty="0"/>
          </a:p>
          <a:p>
            <a:pPr algn="ctr"/>
            <a:r>
              <a:rPr lang="en-US" altLang="ko-KR" dirty="0"/>
              <a:t>(</a:t>
            </a:r>
            <a:r>
              <a:rPr lang="ko-KR" altLang="en-US" dirty="0"/>
              <a:t>루프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14" name="사각형: 둥근 모서리 13"/>
          <p:cNvSpPr/>
          <p:nvPr/>
        </p:nvSpPr>
        <p:spPr>
          <a:xfrm>
            <a:off x="5073442" y="2464223"/>
            <a:ext cx="1538363" cy="6420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크로스 </a:t>
            </a:r>
            <a:r>
              <a:rPr lang="ko-KR" altLang="en-US" dirty="0" err="1"/>
              <a:t>워쉬</a:t>
            </a:r>
            <a:endParaRPr lang="en-US" altLang="ko-KR" dirty="0"/>
          </a:p>
          <a:p>
            <a:pPr algn="ctr"/>
            <a:r>
              <a:rPr lang="en-US" altLang="ko-KR" dirty="0"/>
              <a:t>(</a:t>
            </a:r>
            <a:r>
              <a:rPr lang="ko-KR" altLang="en-US" dirty="0"/>
              <a:t>옵션</a:t>
            </a:r>
            <a:r>
              <a:rPr lang="en-US" altLang="ko-KR" dirty="0"/>
              <a:t>)</a:t>
            </a:r>
          </a:p>
        </p:txBody>
      </p:sp>
      <p:sp>
        <p:nvSpPr>
          <p:cNvPr id="15" name="사각형: 둥근 모서리 14"/>
          <p:cNvSpPr/>
          <p:nvPr/>
        </p:nvSpPr>
        <p:spPr>
          <a:xfrm>
            <a:off x="5072522" y="5878178"/>
            <a:ext cx="1542855" cy="6422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린스</a:t>
            </a:r>
            <a:r>
              <a:rPr lang="en-US" altLang="ko-KR" dirty="0"/>
              <a:t>(</a:t>
            </a:r>
            <a:r>
              <a:rPr lang="ko-KR" altLang="en-US" dirty="0"/>
              <a:t>신수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16" name="사각형: 둥근 모서리 15"/>
          <p:cNvSpPr/>
          <p:nvPr/>
        </p:nvSpPr>
        <p:spPr>
          <a:xfrm>
            <a:off x="9488866" y="2496889"/>
            <a:ext cx="1355652" cy="563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드라이</a:t>
            </a:r>
          </a:p>
        </p:txBody>
      </p:sp>
      <p:sp>
        <p:nvSpPr>
          <p:cNvPr id="17" name="사각형: 둥근 모서리 16"/>
          <p:cNvSpPr/>
          <p:nvPr/>
        </p:nvSpPr>
        <p:spPr>
          <a:xfrm>
            <a:off x="9488866" y="4315193"/>
            <a:ext cx="1355652" cy="5644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건조</a:t>
            </a:r>
            <a:endParaRPr lang="en-US" altLang="ko-KR" dirty="0"/>
          </a:p>
        </p:txBody>
      </p:sp>
      <p:sp>
        <p:nvSpPr>
          <p:cNvPr id="10" name="사각형: 둥근 모서리 9"/>
          <p:cNvSpPr/>
          <p:nvPr/>
        </p:nvSpPr>
        <p:spPr>
          <a:xfrm>
            <a:off x="1028699" y="4663267"/>
            <a:ext cx="1355652" cy="48732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액티브폼</a:t>
            </a:r>
            <a:endParaRPr lang="ko-KR" altLang="en-US" dirty="0"/>
          </a:p>
        </p:txBody>
      </p:sp>
      <p:sp>
        <p:nvSpPr>
          <p:cNvPr id="11" name="사각형: 둥근 모서리 10"/>
          <p:cNvSpPr/>
          <p:nvPr/>
        </p:nvSpPr>
        <p:spPr>
          <a:xfrm>
            <a:off x="1028699" y="5645019"/>
            <a:ext cx="1355652" cy="4868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고압분사</a:t>
            </a:r>
            <a:endParaRPr lang="en-US" altLang="ko-KR" dirty="0"/>
          </a:p>
        </p:txBody>
      </p:sp>
      <p:sp>
        <p:nvSpPr>
          <p:cNvPr id="23" name="화살표: 아래쪽 22"/>
          <p:cNvSpPr/>
          <p:nvPr/>
        </p:nvSpPr>
        <p:spPr>
          <a:xfrm>
            <a:off x="1463288" y="4338543"/>
            <a:ext cx="484632" cy="2445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화살표: 아래쪽 23"/>
          <p:cNvSpPr/>
          <p:nvPr/>
        </p:nvSpPr>
        <p:spPr>
          <a:xfrm>
            <a:off x="1454037" y="5286231"/>
            <a:ext cx="484632" cy="2445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화살표: 아래쪽 27"/>
          <p:cNvSpPr/>
          <p:nvPr/>
        </p:nvSpPr>
        <p:spPr>
          <a:xfrm>
            <a:off x="5600210" y="3293203"/>
            <a:ext cx="484632" cy="2445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화살표: 아래쪽 28"/>
          <p:cNvSpPr/>
          <p:nvPr/>
        </p:nvSpPr>
        <p:spPr>
          <a:xfrm>
            <a:off x="5600210" y="4443691"/>
            <a:ext cx="484632" cy="2445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0" name="화살표: 아래쪽 29"/>
          <p:cNvSpPr/>
          <p:nvPr/>
        </p:nvSpPr>
        <p:spPr>
          <a:xfrm>
            <a:off x="9924376" y="3122023"/>
            <a:ext cx="484632" cy="2445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화살표: 아래쪽 30"/>
          <p:cNvSpPr/>
          <p:nvPr/>
        </p:nvSpPr>
        <p:spPr>
          <a:xfrm>
            <a:off x="9924376" y="5822454"/>
            <a:ext cx="484632" cy="2445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사각형: 둥근 모서리 24"/>
          <p:cNvSpPr/>
          <p:nvPr/>
        </p:nvSpPr>
        <p:spPr>
          <a:xfrm>
            <a:off x="1028699" y="2546499"/>
            <a:ext cx="1355652" cy="563525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스윙 도어</a:t>
            </a:r>
          </a:p>
        </p:txBody>
      </p:sp>
      <p:sp>
        <p:nvSpPr>
          <p:cNvPr id="27" name="화살표: 아래쪽 26"/>
          <p:cNvSpPr/>
          <p:nvPr/>
        </p:nvSpPr>
        <p:spPr>
          <a:xfrm>
            <a:off x="1459123" y="3310710"/>
            <a:ext cx="484632" cy="2445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사각형: 둥근 모서리 34"/>
          <p:cNvSpPr/>
          <p:nvPr/>
        </p:nvSpPr>
        <p:spPr>
          <a:xfrm>
            <a:off x="9488866" y="3406041"/>
            <a:ext cx="1355652" cy="563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스윙 도어</a:t>
            </a:r>
          </a:p>
        </p:txBody>
      </p:sp>
      <p:sp>
        <p:nvSpPr>
          <p:cNvPr id="36" name="사각형: 둥근 모서리 35"/>
          <p:cNvSpPr/>
          <p:nvPr/>
        </p:nvSpPr>
        <p:spPr>
          <a:xfrm>
            <a:off x="9488866" y="6131902"/>
            <a:ext cx="1355652" cy="563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충돌 방지</a:t>
            </a:r>
          </a:p>
        </p:txBody>
      </p:sp>
      <p:sp>
        <p:nvSpPr>
          <p:cNvPr id="13" name="사각형: 둥근 모서리 12"/>
          <p:cNvSpPr/>
          <p:nvPr/>
        </p:nvSpPr>
        <p:spPr>
          <a:xfrm>
            <a:off x="5064793" y="4741916"/>
            <a:ext cx="1538363" cy="6420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브러쉬</a:t>
            </a:r>
            <a:endParaRPr lang="en-US" altLang="ko-KR" dirty="0"/>
          </a:p>
          <a:p>
            <a:pPr algn="ctr"/>
            <a:r>
              <a:rPr lang="en-US" altLang="ko-KR" dirty="0"/>
              <a:t>(</a:t>
            </a:r>
            <a:r>
              <a:rPr lang="ko-KR" altLang="en-US" dirty="0"/>
              <a:t>사이드</a:t>
            </a:r>
            <a:r>
              <a:rPr lang="en-US" altLang="ko-KR" dirty="0"/>
              <a:t>)</a:t>
            </a:r>
            <a:endParaRPr lang="ko-KR" altLang="en-US" dirty="0"/>
          </a:p>
        </p:txBody>
      </p:sp>
      <p:cxnSp>
        <p:nvCxnSpPr>
          <p:cNvPr id="79" name="연결선: 꺾임 78"/>
          <p:cNvCxnSpPr/>
          <p:nvPr/>
        </p:nvCxnSpPr>
        <p:spPr>
          <a:xfrm rot="5400000" flipH="1" flipV="1">
            <a:off x="1714423" y="2785811"/>
            <a:ext cx="3350201" cy="3365997"/>
          </a:xfrm>
          <a:prstGeom prst="bentConnector4">
            <a:avLst>
              <a:gd name="adj1" fmla="val -6823"/>
              <a:gd name="adj2" fmla="val 60069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화살표: 아래쪽 87"/>
          <p:cNvSpPr/>
          <p:nvPr/>
        </p:nvSpPr>
        <p:spPr>
          <a:xfrm>
            <a:off x="9925347" y="4941224"/>
            <a:ext cx="484632" cy="2445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화살표: 아래쪽 88"/>
          <p:cNvSpPr/>
          <p:nvPr/>
        </p:nvSpPr>
        <p:spPr>
          <a:xfrm>
            <a:off x="9928809" y="4031175"/>
            <a:ext cx="484632" cy="2445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사각형: 둥근 모서리 89"/>
          <p:cNvSpPr/>
          <p:nvPr/>
        </p:nvSpPr>
        <p:spPr>
          <a:xfrm>
            <a:off x="9490759" y="5225242"/>
            <a:ext cx="1355652" cy="563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스윙 도어</a:t>
            </a:r>
          </a:p>
        </p:txBody>
      </p:sp>
      <p:sp>
        <p:nvSpPr>
          <p:cNvPr id="32" name="화살표: 아래쪽 31"/>
          <p:cNvSpPr/>
          <p:nvPr/>
        </p:nvSpPr>
        <p:spPr>
          <a:xfrm>
            <a:off x="5600210" y="5577906"/>
            <a:ext cx="484632" cy="2445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85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사각형: 둥근 모서리 3"/>
          <p:cNvSpPr/>
          <p:nvPr/>
        </p:nvSpPr>
        <p:spPr>
          <a:xfrm>
            <a:off x="3795822" y="17196"/>
            <a:ext cx="4338083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세차 공정 별 특징</a:t>
            </a:r>
          </a:p>
        </p:txBody>
      </p:sp>
      <p:sp>
        <p:nvSpPr>
          <p:cNvPr id="9" name="사각형: 둥근 모서리 8"/>
          <p:cNvSpPr/>
          <p:nvPr/>
        </p:nvSpPr>
        <p:spPr>
          <a:xfrm>
            <a:off x="281763" y="1257513"/>
            <a:ext cx="1468180" cy="696423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휠 </a:t>
            </a:r>
            <a:endParaRPr lang="en-US" altLang="ko-KR" dirty="0"/>
          </a:p>
          <a:p>
            <a:pPr algn="ctr"/>
            <a:r>
              <a:rPr lang="ko-KR" altLang="en-US" dirty="0" err="1"/>
              <a:t>얼라이먼트</a:t>
            </a:r>
            <a:endParaRPr lang="ko-KR" altLang="en-US" dirty="0"/>
          </a:p>
        </p:txBody>
      </p:sp>
      <p:sp>
        <p:nvSpPr>
          <p:cNvPr id="13" name="사각형: 둥근 모서리 12"/>
          <p:cNvSpPr/>
          <p:nvPr/>
        </p:nvSpPr>
        <p:spPr>
          <a:xfrm>
            <a:off x="281763" y="4199207"/>
            <a:ext cx="1468180" cy="5139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입구 </a:t>
            </a:r>
            <a:r>
              <a:rPr lang="ko-KR" altLang="en-US" dirty="0" err="1"/>
              <a:t>광센서</a:t>
            </a:r>
            <a:r>
              <a:rPr lang="ko-KR" altLang="en-US" dirty="0"/>
              <a:t> </a:t>
            </a:r>
            <a:endParaRPr lang="en-US" altLang="ko-KR" dirty="0"/>
          </a:p>
          <a:p>
            <a:pPr algn="ctr"/>
            <a:r>
              <a:rPr lang="ko-KR" altLang="en-US" dirty="0"/>
              <a:t>감지기</a:t>
            </a:r>
            <a:endParaRPr lang="en-US" altLang="ko-KR" dirty="0"/>
          </a:p>
        </p:txBody>
      </p:sp>
      <p:sp>
        <p:nvSpPr>
          <p:cNvPr id="15" name="사각형: 둥근 모서리 14"/>
          <p:cNvSpPr/>
          <p:nvPr/>
        </p:nvSpPr>
        <p:spPr>
          <a:xfrm>
            <a:off x="281763" y="5286890"/>
            <a:ext cx="1468180" cy="3898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스윙</a:t>
            </a:r>
            <a:r>
              <a:rPr lang="en-US" altLang="ko-KR" dirty="0"/>
              <a:t> </a:t>
            </a:r>
            <a:r>
              <a:rPr lang="ko-KR" altLang="en-US" dirty="0"/>
              <a:t>도어</a:t>
            </a:r>
          </a:p>
        </p:txBody>
      </p:sp>
      <p:sp>
        <p:nvSpPr>
          <p:cNvPr id="11" name="사각형: 둥근 모서리 10"/>
          <p:cNvSpPr/>
          <p:nvPr/>
        </p:nvSpPr>
        <p:spPr>
          <a:xfrm>
            <a:off x="281763" y="2660848"/>
            <a:ext cx="1468180" cy="7238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컨베어</a:t>
            </a:r>
            <a:endParaRPr lang="en-US" altLang="ko-KR" dirty="0"/>
          </a:p>
        </p:txBody>
      </p:sp>
      <p:cxnSp>
        <p:nvCxnSpPr>
          <p:cNvPr id="21" name="직선 화살표 연결선 20"/>
          <p:cNvCxnSpPr/>
          <p:nvPr/>
        </p:nvCxnSpPr>
        <p:spPr>
          <a:xfrm>
            <a:off x="2036131" y="3022795"/>
            <a:ext cx="393405" cy="7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/>
          <p:nvPr/>
        </p:nvCxnSpPr>
        <p:spPr>
          <a:xfrm>
            <a:off x="2036131" y="4456160"/>
            <a:ext cx="393405" cy="7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/>
          <p:nvPr/>
        </p:nvCxnSpPr>
        <p:spPr>
          <a:xfrm>
            <a:off x="2036131" y="5481820"/>
            <a:ext cx="393405" cy="7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44"/>
          <p:cNvCxnSpPr/>
          <p:nvPr/>
        </p:nvCxnSpPr>
        <p:spPr>
          <a:xfrm>
            <a:off x="2036130" y="6383080"/>
            <a:ext cx="393405" cy="7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/>
          <p:nvPr/>
        </p:nvCxnSpPr>
        <p:spPr>
          <a:xfrm>
            <a:off x="2036131" y="1598638"/>
            <a:ext cx="393405" cy="7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직사각형 48"/>
          <p:cNvSpPr/>
          <p:nvPr/>
        </p:nvSpPr>
        <p:spPr>
          <a:xfrm>
            <a:off x="2655480" y="1159374"/>
            <a:ext cx="8859576" cy="8785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>
                <a:solidFill>
                  <a:srgbClr val="002060"/>
                </a:solidFill>
              </a:rPr>
              <a:t>철판 형 슬라이딩 시스템 차륜 정렬기로서 양쪽 바퀴가 모두 철판에 올라타므로 손쉽게 바퀴 정렬함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en-US" altLang="ko-KR" sz="1400" dirty="0">
                <a:solidFill>
                  <a:srgbClr val="002060"/>
                </a:solidFill>
              </a:rPr>
              <a:t>3,000(</a:t>
            </a:r>
            <a:r>
              <a:rPr lang="ko-KR" altLang="en-US" sz="1400" dirty="0">
                <a:solidFill>
                  <a:srgbClr val="002060"/>
                </a:solidFill>
              </a:rPr>
              <a:t>넓이</a:t>
            </a:r>
            <a:r>
              <a:rPr lang="en-US" altLang="ko-KR" sz="1400" dirty="0">
                <a:solidFill>
                  <a:srgbClr val="002060"/>
                </a:solidFill>
              </a:rPr>
              <a:t>) x 600(</a:t>
            </a:r>
            <a:r>
              <a:rPr lang="ko-KR" altLang="en-US" sz="1400" dirty="0">
                <a:solidFill>
                  <a:srgbClr val="002060"/>
                </a:solidFill>
              </a:rPr>
              <a:t>넓이</a:t>
            </a:r>
            <a:r>
              <a:rPr lang="en-US" altLang="ko-KR" sz="1400" dirty="0">
                <a:solidFill>
                  <a:srgbClr val="002060"/>
                </a:solidFill>
              </a:rPr>
              <a:t>) </a:t>
            </a:r>
            <a:r>
              <a:rPr lang="ko-KR" altLang="en-US" sz="1400" dirty="0">
                <a:solidFill>
                  <a:srgbClr val="002060"/>
                </a:solidFill>
              </a:rPr>
              <a:t>사용함</a:t>
            </a:r>
          </a:p>
        </p:txBody>
      </p:sp>
      <p:sp>
        <p:nvSpPr>
          <p:cNvPr id="53" name="직사각형 52"/>
          <p:cNvSpPr/>
          <p:nvPr/>
        </p:nvSpPr>
        <p:spPr>
          <a:xfrm>
            <a:off x="2655474" y="4007687"/>
            <a:ext cx="8859581" cy="9040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>
                <a:solidFill>
                  <a:srgbClr val="002060"/>
                </a:solidFill>
              </a:rPr>
              <a:t>광 센서</a:t>
            </a:r>
            <a:r>
              <a:rPr lang="en-US" altLang="ko-KR" sz="1400" dirty="0">
                <a:solidFill>
                  <a:srgbClr val="002060"/>
                </a:solidFill>
              </a:rPr>
              <a:t>(</a:t>
            </a:r>
            <a:r>
              <a:rPr lang="ko-KR" altLang="en-US" sz="1400" dirty="0">
                <a:solidFill>
                  <a:srgbClr val="002060"/>
                </a:solidFill>
              </a:rPr>
              <a:t>적외선 감지기</a:t>
            </a:r>
            <a:r>
              <a:rPr lang="en-US" altLang="ko-KR" sz="1400" dirty="0">
                <a:solidFill>
                  <a:srgbClr val="002060"/>
                </a:solidFill>
              </a:rPr>
              <a:t>)</a:t>
            </a:r>
            <a:r>
              <a:rPr lang="ko-KR" altLang="en-US" sz="1400" dirty="0">
                <a:solidFill>
                  <a:srgbClr val="002060"/>
                </a:solidFill>
              </a:rPr>
              <a:t>를 이용한 차량 감지 및 측정 기능이 있음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차량의 진입 신호를 </a:t>
            </a:r>
            <a:r>
              <a:rPr lang="en-US" altLang="ko-KR" sz="1400" dirty="0">
                <a:solidFill>
                  <a:srgbClr val="002060"/>
                </a:solidFill>
              </a:rPr>
              <a:t>CPU</a:t>
            </a:r>
            <a:r>
              <a:rPr lang="ko-KR" altLang="en-US" sz="1400" dirty="0">
                <a:solidFill>
                  <a:srgbClr val="002060"/>
                </a:solidFill>
              </a:rPr>
              <a:t>에 전달하여 세차 프로세스가 시작함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포터와 승용차</a:t>
            </a:r>
            <a:r>
              <a:rPr lang="en-US" altLang="ko-KR" sz="1400" dirty="0">
                <a:solidFill>
                  <a:srgbClr val="002060"/>
                </a:solidFill>
              </a:rPr>
              <a:t>, R/V</a:t>
            </a:r>
            <a:r>
              <a:rPr lang="ko-KR" altLang="en-US" sz="1400" dirty="0">
                <a:solidFill>
                  <a:srgbClr val="002060"/>
                </a:solidFill>
              </a:rPr>
              <a:t>를 구분하며 포터 적재함에서 루프 </a:t>
            </a:r>
            <a:r>
              <a:rPr lang="ko-KR" altLang="en-US" sz="1400" dirty="0" err="1">
                <a:solidFill>
                  <a:srgbClr val="002060"/>
                </a:solidFill>
              </a:rPr>
              <a:t>브러쉬를</a:t>
            </a:r>
            <a:r>
              <a:rPr lang="ko-KR" altLang="en-US" sz="1400" dirty="0">
                <a:solidFill>
                  <a:srgbClr val="002060"/>
                </a:solidFill>
              </a:rPr>
              <a:t> 상단에서 고정함 </a:t>
            </a:r>
          </a:p>
        </p:txBody>
      </p:sp>
      <p:sp>
        <p:nvSpPr>
          <p:cNvPr id="54" name="직사각형 53"/>
          <p:cNvSpPr/>
          <p:nvPr/>
        </p:nvSpPr>
        <p:spPr>
          <a:xfrm>
            <a:off x="2655476" y="2164706"/>
            <a:ext cx="8859581" cy="17161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>
                <a:solidFill>
                  <a:srgbClr val="002060"/>
                </a:solidFill>
              </a:rPr>
              <a:t>아연 용융 도금된 프레임을 사용함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니켈 도금한 </a:t>
            </a:r>
            <a:r>
              <a:rPr lang="en-US" altLang="ko-KR" sz="1400" dirty="0">
                <a:solidFill>
                  <a:srgbClr val="002060"/>
                </a:solidFill>
              </a:rPr>
              <a:t>100mm</a:t>
            </a:r>
            <a:r>
              <a:rPr lang="ko-KR" altLang="en-US" sz="1400" dirty="0">
                <a:solidFill>
                  <a:srgbClr val="002060"/>
                </a:solidFill>
              </a:rPr>
              <a:t>피치의 더블 </a:t>
            </a:r>
            <a:r>
              <a:rPr lang="en-US" altLang="ko-KR" sz="1400" dirty="0">
                <a:solidFill>
                  <a:srgbClr val="002060"/>
                </a:solidFill>
              </a:rPr>
              <a:t>Towing-Chain</a:t>
            </a:r>
            <a:r>
              <a:rPr lang="ko-KR" altLang="en-US" sz="1400" dirty="0">
                <a:solidFill>
                  <a:srgbClr val="002060"/>
                </a:solidFill>
              </a:rPr>
              <a:t>을 사용함</a:t>
            </a:r>
            <a:r>
              <a:rPr lang="en-US" altLang="ko-KR" sz="1400" dirty="0">
                <a:solidFill>
                  <a:srgbClr val="002060"/>
                </a:solidFill>
              </a:rPr>
              <a:t> </a:t>
            </a:r>
          </a:p>
          <a:p>
            <a:r>
              <a:rPr lang="ko-KR" altLang="en-US" sz="1400" dirty="0">
                <a:solidFill>
                  <a:srgbClr val="002060"/>
                </a:solidFill>
              </a:rPr>
              <a:t>밀폐형 덮개를 사용함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탈선 방지 기능 및 휠 의 보호를 위해 체인 안쪽에 슬라이더</a:t>
            </a:r>
            <a:r>
              <a:rPr lang="en-US" altLang="ko-KR" sz="1400" dirty="0">
                <a:solidFill>
                  <a:srgbClr val="002060"/>
                </a:solidFill>
              </a:rPr>
              <a:t>(</a:t>
            </a:r>
            <a:r>
              <a:rPr lang="ko-KR" altLang="en-US" sz="1400" dirty="0">
                <a:solidFill>
                  <a:srgbClr val="002060"/>
                </a:solidFill>
              </a:rPr>
              <a:t>보호패드</a:t>
            </a:r>
            <a:r>
              <a:rPr lang="en-US" altLang="ko-KR" sz="1400" dirty="0">
                <a:solidFill>
                  <a:srgbClr val="002060"/>
                </a:solidFill>
              </a:rPr>
              <a:t>)</a:t>
            </a:r>
            <a:r>
              <a:rPr lang="ko-KR" altLang="en-US" sz="1400" dirty="0">
                <a:solidFill>
                  <a:srgbClr val="002060"/>
                </a:solidFill>
              </a:rPr>
              <a:t>를 부착함 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 err="1">
                <a:solidFill>
                  <a:srgbClr val="002060"/>
                </a:solidFill>
              </a:rPr>
              <a:t>프리컨시</a:t>
            </a:r>
            <a:r>
              <a:rPr lang="ko-KR" altLang="en-US" sz="1400" dirty="0">
                <a:solidFill>
                  <a:srgbClr val="002060"/>
                </a:solidFill>
              </a:rPr>
              <a:t> 컨버터</a:t>
            </a:r>
            <a:r>
              <a:rPr lang="en-US" altLang="ko-KR" sz="1400" dirty="0">
                <a:solidFill>
                  <a:srgbClr val="002060"/>
                </a:solidFill>
              </a:rPr>
              <a:t>(</a:t>
            </a:r>
            <a:r>
              <a:rPr lang="ko-KR" altLang="en-US" sz="1400" dirty="0">
                <a:solidFill>
                  <a:srgbClr val="002060"/>
                </a:solidFill>
              </a:rPr>
              <a:t>주파수 변조 무단 변속 장치</a:t>
            </a:r>
            <a:r>
              <a:rPr lang="en-US" altLang="ko-KR" sz="1400" dirty="0">
                <a:solidFill>
                  <a:srgbClr val="002060"/>
                </a:solidFill>
              </a:rPr>
              <a:t>)</a:t>
            </a:r>
            <a:r>
              <a:rPr lang="ko-KR" altLang="en-US" sz="1400" dirty="0">
                <a:solidFill>
                  <a:srgbClr val="002060"/>
                </a:solidFill>
              </a:rPr>
              <a:t>를 이용한 무단 변속이 가능함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기어드 모터를  </a:t>
            </a:r>
            <a:r>
              <a:rPr lang="ko-KR" altLang="en-US" sz="1400" dirty="0" err="1">
                <a:solidFill>
                  <a:srgbClr val="002060"/>
                </a:solidFill>
              </a:rPr>
              <a:t>컨베어에</a:t>
            </a:r>
            <a:r>
              <a:rPr lang="ko-KR" altLang="en-US" sz="1400" dirty="0">
                <a:solidFill>
                  <a:srgbClr val="002060"/>
                </a:solidFill>
              </a:rPr>
              <a:t> 직접 부착한 직 구동 설계함 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안정감은 물론 타사가  따라올 수 없는 긴 수명 </a:t>
            </a:r>
            <a:r>
              <a:rPr lang="en-US" altLang="ko-KR" sz="1400" dirty="0">
                <a:solidFill>
                  <a:srgbClr val="002060"/>
                </a:solidFill>
              </a:rPr>
              <a:t>(</a:t>
            </a:r>
            <a:r>
              <a:rPr lang="ko-KR" altLang="en-US" sz="1400" dirty="0">
                <a:solidFill>
                  <a:srgbClr val="002060"/>
                </a:solidFill>
              </a:rPr>
              <a:t>반영구적 수명</a:t>
            </a:r>
            <a:r>
              <a:rPr lang="en-US" altLang="ko-KR" sz="1400" dirty="0">
                <a:solidFill>
                  <a:srgbClr val="002060"/>
                </a:solidFill>
              </a:rPr>
              <a:t>) </a:t>
            </a:r>
            <a:r>
              <a:rPr lang="ko-KR" altLang="en-US" sz="1400" dirty="0">
                <a:solidFill>
                  <a:srgbClr val="002060"/>
                </a:solidFill>
              </a:rPr>
              <a:t>설계함</a:t>
            </a:r>
            <a:r>
              <a:rPr lang="en-US" altLang="ko-KR" sz="1400" dirty="0">
                <a:solidFill>
                  <a:srgbClr val="002060"/>
                </a:solidFill>
              </a:rPr>
              <a:t>  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2655474" y="5030673"/>
            <a:ext cx="8859581" cy="9022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>
                <a:solidFill>
                  <a:srgbClr val="002060"/>
                </a:solidFill>
              </a:rPr>
              <a:t>입구 </a:t>
            </a:r>
            <a:r>
              <a:rPr lang="en-US" altLang="ko-KR" sz="1400" dirty="0">
                <a:solidFill>
                  <a:srgbClr val="002060"/>
                </a:solidFill>
              </a:rPr>
              <a:t>: </a:t>
            </a:r>
            <a:r>
              <a:rPr lang="ko-KR" altLang="en-US" sz="1400" dirty="0">
                <a:solidFill>
                  <a:srgbClr val="002060"/>
                </a:solidFill>
              </a:rPr>
              <a:t>물이 작업자에게 튀는 것을 막아주며 동절기 실내 보온에 사용함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중간 </a:t>
            </a:r>
            <a:r>
              <a:rPr lang="en-US" altLang="ko-KR" sz="1400" dirty="0">
                <a:solidFill>
                  <a:srgbClr val="002060"/>
                </a:solidFill>
              </a:rPr>
              <a:t>: </a:t>
            </a:r>
            <a:r>
              <a:rPr lang="ko-KR" altLang="en-US" sz="1400" dirty="0" err="1">
                <a:solidFill>
                  <a:srgbClr val="002060"/>
                </a:solidFill>
              </a:rPr>
              <a:t>브러쉬</a:t>
            </a:r>
            <a:r>
              <a:rPr lang="ko-KR" altLang="en-US" sz="1400" dirty="0">
                <a:solidFill>
                  <a:srgbClr val="002060"/>
                </a:solidFill>
              </a:rPr>
              <a:t> 구간과 건조 구간을 구분하여 물이 건조 구간으로 비산되는 것을 억제함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출구 </a:t>
            </a:r>
            <a:r>
              <a:rPr lang="en-US" altLang="ko-KR" sz="1400" dirty="0">
                <a:solidFill>
                  <a:srgbClr val="002060"/>
                </a:solidFill>
              </a:rPr>
              <a:t>: </a:t>
            </a:r>
            <a:r>
              <a:rPr lang="ko-KR" altLang="en-US" sz="1400" dirty="0">
                <a:solidFill>
                  <a:srgbClr val="002060"/>
                </a:solidFill>
              </a:rPr>
              <a:t>건조기 소음이 출구 쪽으로 퍼져 나가는 것을 억제하며 실내 보온에 사용함 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2655473" y="6018029"/>
            <a:ext cx="8859581" cy="7442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err="1">
                <a:solidFill>
                  <a:srgbClr val="002060"/>
                </a:solidFill>
              </a:rPr>
              <a:t>하절기</a:t>
            </a:r>
            <a:r>
              <a:rPr lang="ko-KR" altLang="en-US" sz="1400" dirty="0">
                <a:solidFill>
                  <a:srgbClr val="002060"/>
                </a:solidFill>
              </a:rPr>
              <a:t> </a:t>
            </a:r>
            <a:r>
              <a:rPr lang="en-US" altLang="ko-KR" sz="1400" dirty="0">
                <a:solidFill>
                  <a:srgbClr val="002060"/>
                </a:solidFill>
              </a:rPr>
              <a:t>:</a:t>
            </a:r>
            <a:r>
              <a:rPr lang="ko-KR" altLang="en-US" sz="1400" dirty="0">
                <a:solidFill>
                  <a:srgbClr val="002060"/>
                </a:solidFill>
              </a:rPr>
              <a:t> 폼을 분사하기 전에 차체에 샤워 개념으로 신수를 분사함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동절기 </a:t>
            </a:r>
            <a:r>
              <a:rPr lang="en-US" altLang="ko-KR" sz="1400" dirty="0">
                <a:solidFill>
                  <a:srgbClr val="002060"/>
                </a:solidFill>
              </a:rPr>
              <a:t>:</a:t>
            </a:r>
            <a:r>
              <a:rPr lang="ko-KR" altLang="en-US" sz="1400" dirty="0">
                <a:solidFill>
                  <a:srgbClr val="002060"/>
                </a:solidFill>
              </a:rPr>
              <a:t> 성애를 제거하기 위해 </a:t>
            </a:r>
            <a:r>
              <a:rPr lang="en-US" altLang="ko-KR" sz="1400" dirty="0">
                <a:solidFill>
                  <a:srgbClr val="002060"/>
                </a:solidFill>
              </a:rPr>
              <a:t>45~50</a:t>
            </a:r>
            <a:r>
              <a:rPr lang="ko-KR" altLang="en-US" sz="1400" dirty="0">
                <a:solidFill>
                  <a:srgbClr val="002060"/>
                </a:solidFill>
              </a:rPr>
              <a:t>℃의 따뜻한 온수를 분사</a:t>
            </a:r>
            <a:r>
              <a:rPr lang="en-US" altLang="ko-KR" sz="1400" dirty="0">
                <a:solidFill>
                  <a:srgbClr val="002060"/>
                </a:solidFill>
              </a:rPr>
              <a:t>(</a:t>
            </a:r>
            <a:r>
              <a:rPr lang="ko-KR" altLang="en-US" sz="1400" dirty="0">
                <a:solidFill>
                  <a:srgbClr val="002060"/>
                </a:solidFill>
              </a:rPr>
              <a:t>차체 손상 방지를 위해 냉수와 혼합</a:t>
            </a:r>
            <a:r>
              <a:rPr lang="en-US" altLang="ko-KR" sz="1400" dirty="0">
                <a:solidFill>
                  <a:srgbClr val="002060"/>
                </a:solidFill>
              </a:rPr>
              <a:t>)</a:t>
            </a:r>
            <a:r>
              <a:rPr lang="ko-KR" altLang="en-US" sz="1400" dirty="0">
                <a:solidFill>
                  <a:srgbClr val="002060"/>
                </a:solidFill>
              </a:rPr>
              <a:t>함</a:t>
            </a:r>
          </a:p>
        </p:txBody>
      </p:sp>
      <p:sp>
        <p:nvSpPr>
          <p:cNvPr id="35" name="사각형: 둥근 모서리 34"/>
          <p:cNvSpPr/>
          <p:nvPr/>
        </p:nvSpPr>
        <p:spPr>
          <a:xfrm>
            <a:off x="281763" y="6195237"/>
            <a:ext cx="1468180" cy="38986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온수</a:t>
            </a:r>
            <a:r>
              <a:rPr lang="en-US" altLang="ko-KR" dirty="0"/>
              <a:t> </a:t>
            </a:r>
            <a:r>
              <a:rPr lang="ko-KR" altLang="en-US" dirty="0"/>
              <a:t>아치</a:t>
            </a:r>
          </a:p>
        </p:txBody>
      </p:sp>
    </p:spTree>
    <p:extLst>
      <p:ext uri="{BB962C8B-B14F-4D97-AF65-F5344CB8AC3E}">
        <p14:creationId xmlns:p14="http://schemas.microsoft.com/office/powerpoint/2010/main" val="1676528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사각형: 둥근 모서리 8"/>
          <p:cNvSpPr/>
          <p:nvPr/>
        </p:nvSpPr>
        <p:spPr>
          <a:xfrm>
            <a:off x="278226" y="438308"/>
            <a:ext cx="1468180" cy="696423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폼 분사 </a:t>
            </a:r>
            <a:endParaRPr lang="en-US" altLang="ko-KR" dirty="0"/>
          </a:p>
          <a:p>
            <a:pPr algn="ctr"/>
            <a:r>
              <a:rPr lang="ko-KR" altLang="en-US" dirty="0"/>
              <a:t>아치</a:t>
            </a:r>
            <a:endParaRPr lang="en-US" altLang="ko-KR" dirty="0"/>
          </a:p>
        </p:txBody>
      </p:sp>
      <p:cxnSp>
        <p:nvCxnSpPr>
          <p:cNvPr id="21" name="직선 화살표 연결선 20"/>
          <p:cNvCxnSpPr/>
          <p:nvPr/>
        </p:nvCxnSpPr>
        <p:spPr>
          <a:xfrm>
            <a:off x="2004228" y="2553616"/>
            <a:ext cx="393405" cy="7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/>
          <p:nvPr/>
        </p:nvCxnSpPr>
        <p:spPr>
          <a:xfrm>
            <a:off x="2004229" y="4258561"/>
            <a:ext cx="393405" cy="7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44"/>
          <p:cNvCxnSpPr/>
          <p:nvPr/>
        </p:nvCxnSpPr>
        <p:spPr>
          <a:xfrm>
            <a:off x="2004229" y="5901051"/>
            <a:ext cx="393405" cy="7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/>
          <p:nvPr/>
        </p:nvCxnSpPr>
        <p:spPr>
          <a:xfrm>
            <a:off x="2004228" y="779432"/>
            <a:ext cx="393405" cy="7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직사각형 52"/>
          <p:cNvSpPr/>
          <p:nvPr/>
        </p:nvSpPr>
        <p:spPr>
          <a:xfrm>
            <a:off x="2676708" y="5064420"/>
            <a:ext cx="8859581" cy="16732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>
                <a:solidFill>
                  <a:srgbClr val="002060"/>
                </a:solidFill>
              </a:rPr>
              <a:t>전면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후면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상부</a:t>
            </a:r>
            <a:r>
              <a:rPr lang="en-US" altLang="ko-KR" sz="1400" dirty="0">
                <a:solidFill>
                  <a:srgbClr val="002060"/>
                </a:solidFill>
              </a:rPr>
              <a:t>(</a:t>
            </a:r>
            <a:r>
              <a:rPr lang="ko-KR" altLang="en-US" sz="1400" dirty="0" err="1">
                <a:solidFill>
                  <a:srgbClr val="002060"/>
                </a:solidFill>
              </a:rPr>
              <a:t>본네트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지붕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트렁크</a:t>
            </a:r>
            <a:r>
              <a:rPr lang="en-US" altLang="ko-KR" sz="1400" dirty="0">
                <a:solidFill>
                  <a:srgbClr val="002060"/>
                </a:solidFill>
              </a:rPr>
              <a:t>)</a:t>
            </a:r>
            <a:r>
              <a:rPr lang="ko-KR" altLang="en-US" sz="1400" dirty="0">
                <a:solidFill>
                  <a:srgbClr val="002060"/>
                </a:solidFill>
              </a:rPr>
              <a:t>를 세차하는 전용 </a:t>
            </a:r>
            <a:r>
              <a:rPr lang="ko-KR" altLang="en-US" sz="1400" dirty="0" err="1">
                <a:solidFill>
                  <a:srgbClr val="002060"/>
                </a:solidFill>
              </a:rPr>
              <a:t>브러쉬를</a:t>
            </a:r>
            <a:r>
              <a:rPr lang="ko-KR" altLang="en-US" sz="1400" dirty="0">
                <a:solidFill>
                  <a:srgbClr val="002060"/>
                </a:solidFill>
              </a:rPr>
              <a:t> 사용함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회전하는 </a:t>
            </a:r>
            <a:r>
              <a:rPr lang="ko-KR" altLang="en-US" sz="1400" dirty="0" err="1">
                <a:solidFill>
                  <a:srgbClr val="002060"/>
                </a:solidFill>
              </a:rPr>
              <a:t>브러쉬로</a:t>
            </a:r>
            <a:r>
              <a:rPr lang="ko-KR" altLang="en-US" sz="1400" dirty="0">
                <a:solidFill>
                  <a:srgbClr val="002060"/>
                </a:solidFill>
              </a:rPr>
              <a:t> 차량 상부를 세척함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 err="1">
                <a:solidFill>
                  <a:srgbClr val="002060"/>
                </a:solidFill>
              </a:rPr>
              <a:t>브러쉬에</a:t>
            </a:r>
            <a:r>
              <a:rPr lang="ko-KR" altLang="en-US" sz="1400" dirty="0">
                <a:solidFill>
                  <a:srgbClr val="002060"/>
                </a:solidFill>
              </a:rPr>
              <a:t> 가해지는 압력의 증</a:t>
            </a:r>
            <a:r>
              <a:rPr lang="en-US" altLang="ko-KR" sz="1400" dirty="0">
                <a:solidFill>
                  <a:srgbClr val="002060"/>
                </a:solidFill>
              </a:rPr>
              <a:t>,</a:t>
            </a:r>
            <a:r>
              <a:rPr lang="ko-KR" altLang="en-US" sz="1400" dirty="0">
                <a:solidFill>
                  <a:srgbClr val="002060"/>
                </a:solidFill>
              </a:rPr>
              <a:t>감으로 미세한 전류를 검출하고 제어하며 세척하는 전류 검출 방식임</a:t>
            </a:r>
            <a:r>
              <a:rPr lang="en-US" altLang="ko-KR" sz="1400" dirty="0">
                <a:solidFill>
                  <a:srgbClr val="002060"/>
                </a:solidFill>
              </a:rPr>
              <a:t>.</a:t>
            </a:r>
            <a:r>
              <a:rPr lang="ko-KR" altLang="en-US" sz="1400" dirty="0">
                <a:solidFill>
                  <a:srgbClr val="002060"/>
                </a:solidFill>
              </a:rPr>
              <a:t> 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컨버터를 이용한 무단 변속 시스템으로 상</a:t>
            </a:r>
            <a:r>
              <a:rPr lang="en-US" altLang="ko-KR" sz="1400" dirty="0">
                <a:solidFill>
                  <a:srgbClr val="002060"/>
                </a:solidFill>
              </a:rPr>
              <a:t>,</a:t>
            </a:r>
            <a:r>
              <a:rPr lang="ko-KR" altLang="en-US" sz="1400" dirty="0">
                <a:solidFill>
                  <a:srgbClr val="002060"/>
                </a:solidFill>
              </a:rPr>
              <a:t>하 이동이 신속하여 미세한 압력 조정이 용이함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 err="1">
                <a:solidFill>
                  <a:srgbClr val="002060"/>
                </a:solidFill>
              </a:rPr>
              <a:t>브러쉬가</a:t>
            </a:r>
            <a:r>
              <a:rPr lang="ko-KR" altLang="en-US" sz="1400" dirty="0">
                <a:solidFill>
                  <a:srgbClr val="002060"/>
                </a:solidFill>
              </a:rPr>
              <a:t> 앞</a:t>
            </a:r>
            <a:r>
              <a:rPr lang="en-US" altLang="ko-KR" sz="1400" dirty="0">
                <a:solidFill>
                  <a:srgbClr val="002060"/>
                </a:solidFill>
              </a:rPr>
              <a:t>,</a:t>
            </a:r>
            <a:r>
              <a:rPr lang="ko-KR" altLang="en-US" sz="1400" dirty="0">
                <a:solidFill>
                  <a:srgbClr val="002060"/>
                </a:solidFill>
              </a:rPr>
              <a:t>뒤로 이동하며 세척하여 빠른 속도에서도 사각 지대 없이 고른 세차 능력을 보여줌</a:t>
            </a:r>
            <a:r>
              <a:rPr lang="en-US" altLang="ko-KR" sz="1400" dirty="0">
                <a:solidFill>
                  <a:srgbClr val="002060"/>
                </a:solidFill>
              </a:rPr>
              <a:t>.</a:t>
            </a:r>
          </a:p>
          <a:p>
            <a:r>
              <a:rPr lang="en-US" altLang="ko-KR" sz="1400" dirty="0" err="1">
                <a:solidFill>
                  <a:srgbClr val="002060"/>
                </a:solidFill>
              </a:rPr>
              <a:t>SofTec</a:t>
            </a:r>
            <a:r>
              <a:rPr lang="en-US" altLang="ko-KR" sz="1400" dirty="0">
                <a:solidFill>
                  <a:srgbClr val="002060"/>
                </a:solidFill>
              </a:rPr>
              <a:t>(</a:t>
            </a:r>
            <a:r>
              <a:rPr lang="ko-KR" altLang="en-US" sz="1400" dirty="0">
                <a:solidFill>
                  <a:srgbClr val="002060"/>
                </a:solidFill>
              </a:rPr>
              <a:t>신소재</a:t>
            </a:r>
            <a:r>
              <a:rPr lang="en-US" altLang="ko-KR" sz="1400" dirty="0">
                <a:solidFill>
                  <a:srgbClr val="002060"/>
                </a:solidFill>
              </a:rPr>
              <a:t>) </a:t>
            </a:r>
            <a:r>
              <a:rPr lang="ko-KR" altLang="en-US" sz="1400" dirty="0" err="1">
                <a:solidFill>
                  <a:srgbClr val="002060"/>
                </a:solidFill>
              </a:rPr>
              <a:t>브러쉬를</a:t>
            </a:r>
            <a:r>
              <a:rPr lang="en-US" altLang="ko-KR" sz="1400" dirty="0">
                <a:solidFill>
                  <a:srgbClr val="002060"/>
                </a:solidFill>
              </a:rPr>
              <a:t> </a:t>
            </a:r>
            <a:r>
              <a:rPr lang="ko-KR" altLang="en-US" sz="1400" dirty="0">
                <a:solidFill>
                  <a:srgbClr val="002060"/>
                </a:solidFill>
              </a:rPr>
              <a:t>이용하여 차체 손상 없는  세척 가능함</a:t>
            </a:r>
            <a:endParaRPr lang="en-US" altLang="ko-KR" sz="1400" dirty="0">
              <a:solidFill>
                <a:srgbClr val="002060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2655458" y="233342"/>
            <a:ext cx="8859581" cy="11063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err="1">
                <a:solidFill>
                  <a:srgbClr val="002060"/>
                </a:solidFill>
              </a:rPr>
              <a:t>찌든때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기름때 등을 짧은 시간에 효과적으로 불리기 위해 계면 활성제인 거품을 분사함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물</a:t>
            </a:r>
            <a:r>
              <a:rPr lang="en-US" altLang="ko-KR" sz="1400" dirty="0">
                <a:solidFill>
                  <a:srgbClr val="002060"/>
                </a:solidFill>
              </a:rPr>
              <a:t>+</a:t>
            </a:r>
            <a:r>
              <a:rPr lang="ko-KR" altLang="en-US" sz="1400" dirty="0" err="1">
                <a:solidFill>
                  <a:srgbClr val="002060"/>
                </a:solidFill>
              </a:rPr>
              <a:t>엑티브폼</a:t>
            </a:r>
            <a:r>
              <a:rPr lang="en-US" altLang="ko-KR" sz="1400" dirty="0">
                <a:solidFill>
                  <a:srgbClr val="002060"/>
                </a:solidFill>
              </a:rPr>
              <a:t>+</a:t>
            </a:r>
            <a:r>
              <a:rPr lang="ko-KR" altLang="en-US" sz="1400" dirty="0">
                <a:solidFill>
                  <a:srgbClr val="002060"/>
                </a:solidFill>
              </a:rPr>
              <a:t>에어 조합으로 거품을 생성시켜 차체에 분사함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 err="1">
                <a:solidFill>
                  <a:srgbClr val="002060"/>
                </a:solidFill>
              </a:rPr>
              <a:t>도징</a:t>
            </a:r>
            <a:r>
              <a:rPr lang="ko-KR" altLang="en-US" sz="1400" dirty="0">
                <a:solidFill>
                  <a:srgbClr val="002060"/>
                </a:solidFill>
              </a:rPr>
              <a:t> 펌프를 이용하여 </a:t>
            </a:r>
            <a:r>
              <a:rPr lang="ko-KR" altLang="en-US" sz="1400" dirty="0" err="1">
                <a:solidFill>
                  <a:srgbClr val="002060"/>
                </a:solidFill>
              </a:rPr>
              <a:t>액티브폼을</a:t>
            </a:r>
            <a:r>
              <a:rPr lang="ko-KR" altLang="en-US" sz="1400" dirty="0">
                <a:solidFill>
                  <a:srgbClr val="002060"/>
                </a:solidFill>
              </a:rPr>
              <a:t> 정량 분사함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2676708" y="1719027"/>
            <a:ext cx="8859581" cy="16833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>
                <a:solidFill>
                  <a:srgbClr val="002060"/>
                </a:solidFill>
              </a:rPr>
              <a:t>15kw</a:t>
            </a:r>
            <a:r>
              <a:rPr lang="ko-KR" altLang="en-US" sz="1400" dirty="0">
                <a:solidFill>
                  <a:srgbClr val="002060"/>
                </a:solidFill>
              </a:rPr>
              <a:t>의 펌프를 이용하여 건조기 처럼 차체를 따라 움직이며 </a:t>
            </a:r>
            <a:r>
              <a:rPr lang="en-US" altLang="ko-KR" sz="1400" dirty="0">
                <a:solidFill>
                  <a:srgbClr val="002060"/>
                </a:solidFill>
              </a:rPr>
              <a:t>115ℓ/60bar</a:t>
            </a:r>
            <a:r>
              <a:rPr lang="ko-KR" altLang="en-US" sz="1400" dirty="0">
                <a:solidFill>
                  <a:srgbClr val="002060"/>
                </a:solidFill>
              </a:rPr>
              <a:t>의 물을</a:t>
            </a:r>
            <a:r>
              <a:rPr lang="en-US" altLang="ko-KR" sz="1400" dirty="0">
                <a:solidFill>
                  <a:srgbClr val="002060"/>
                </a:solidFill>
              </a:rPr>
              <a:t> </a:t>
            </a:r>
            <a:r>
              <a:rPr lang="ko-KR" altLang="en-US" sz="1400" dirty="0">
                <a:solidFill>
                  <a:srgbClr val="002060"/>
                </a:solidFill>
              </a:rPr>
              <a:t>분사함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오염된 차체의 때와 모래 등의 이물질을 털어내서 세차 중 차량의 표면을 손상 시키는 것을 방지함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루프</a:t>
            </a:r>
            <a:r>
              <a:rPr lang="en-US" altLang="ko-KR" sz="1400" dirty="0">
                <a:solidFill>
                  <a:srgbClr val="002060"/>
                </a:solidFill>
              </a:rPr>
              <a:t>(</a:t>
            </a:r>
            <a:r>
              <a:rPr lang="ko-KR" altLang="en-US" sz="1400" dirty="0">
                <a:solidFill>
                  <a:srgbClr val="002060"/>
                </a:solidFill>
              </a:rPr>
              <a:t>상부</a:t>
            </a:r>
            <a:r>
              <a:rPr lang="en-US" altLang="ko-KR" sz="1400" dirty="0">
                <a:solidFill>
                  <a:srgbClr val="002060"/>
                </a:solidFill>
              </a:rPr>
              <a:t>)</a:t>
            </a:r>
            <a:r>
              <a:rPr lang="ko-KR" altLang="en-US" sz="1400" dirty="0">
                <a:solidFill>
                  <a:srgbClr val="002060"/>
                </a:solidFill>
              </a:rPr>
              <a:t>에 </a:t>
            </a:r>
            <a:r>
              <a:rPr lang="en-US" altLang="ko-KR" sz="1400" dirty="0">
                <a:solidFill>
                  <a:srgbClr val="002060"/>
                </a:solidFill>
              </a:rPr>
              <a:t>3</a:t>
            </a:r>
            <a:r>
              <a:rPr lang="ko-KR" altLang="en-US" sz="1400" dirty="0">
                <a:solidFill>
                  <a:srgbClr val="002060"/>
                </a:solidFill>
              </a:rPr>
              <a:t>열 측면에 </a:t>
            </a:r>
            <a:r>
              <a:rPr lang="en-US" altLang="ko-KR" sz="1400" dirty="0">
                <a:solidFill>
                  <a:srgbClr val="002060"/>
                </a:solidFill>
              </a:rPr>
              <a:t>2</a:t>
            </a:r>
            <a:r>
              <a:rPr lang="ko-KR" altLang="en-US" sz="1400" dirty="0">
                <a:solidFill>
                  <a:srgbClr val="002060"/>
                </a:solidFill>
              </a:rPr>
              <a:t>열</a:t>
            </a:r>
            <a:r>
              <a:rPr lang="en-US" altLang="ko-KR" sz="1400" dirty="0">
                <a:solidFill>
                  <a:srgbClr val="002060"/>
                </a:solidFill>
              </a:rPr>
              <a:t>(</a:t>
            </a:r>
            <a:r>
              <a:rPr lang="ko-KR" altLang="en-US" sz="1400" dirty="0">
                <a:solidFill>
                  <a:srgbClr val="002060"/>
                </a:solidFill>
              </a:rPr>
              <a:t>좌</a:t>
            </a:r>
            <a:r>
              <a:rPr lang="en-US" altLang="ko-KR" sz="1400" dirty="0">
                <a:solidFill>
                  <a:srgbClr val="002060"/>
                </a:solidFill>
              </a:rPr>
              <a:t>,</a:t>
            </a:r>
            <a:r>
              <a:rPr lang="ko-KR" altLang="en-US" sz="1400" dirty="0">
                <a:solidFill>
                  <a:srgbClr val="002060"/>
                </a:solidFill>
              </a:rPr>
              <a:t>우</a:t>
            </a:r>
            <a:r>
              <a:rPr lang="en-US" altLang="ko-KR" sz="1400" dirty="0">
                <a:solidFill>
                  <a:srgbClr val="002060"/>
                </a:solidFill>
              </a:rPr>
              <a:t>)</a:t>
            </a:r>
            <a:r>
              <a:rPr lang="ko-KR" altLang="en-US" sz="1400" dirty="0">
                <a:solidFill>
                  <a:srgbClr val="002060"/>
                </a:solidFill>
              </a:rPr>
              <a:t>로 이루어진 노즐 또는 </a:t>
            </a:r>
            <a:r>
              <a:rPr lang="en-US" altLang="ko-KR" sz="1400" dirty="0">
                <a:solidFill>
                  <a:srgbClr val="002060"/>
                </a:solidFill>
              </a:rPr>
              <a:t>1</a:t>
            </a:r>
            <a:r>
              <a:rPr lang="ko-KR" altLang="en-US" sz="1400" dirty="0">
                <a:solidFill>
                  <a:srgbClr val="002060"/>
                </a:solidFill>
              </a:rPr>
              <a:t>열의 노즐을 컨버터를 이용하여 회전함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en-US" altLang="ko-KR" sz="1400" dirty="0">
                <a:solidFill>
                  <a:srgbClr val="002060"/>
                </a:solidFill>
              </a:rPr>
              <a:t>4~7</a:t>
            </a:r>
            <a:r>
              <a:rPr lang="ko-KR" altLang="en-US" sz="1400" dirty="0">
                <a:solidFill>
                  <a:srgbClr val="002060"/>
                </a:solidFill>
              </a:rPr>
              <a:t>개조의 </a:t>
            </a:r>
            <a:r>
              <a:rPr lang="ko-KR" altLang="en-US" sz="1400" dirty="0" err="1">
                <a:solidFill>
                  <a:srgbClr val="002060"/>
                </a:solidFill>
              </a:rPr>
              <a:t>광센서</a:t>
            </a:r>
            <a:r>
              <a:rPr lang="en-US" altLang="ko-KR" sz="1400" dirty="0">
                <a:solidFill>
                  <a:srgbClr val="002060"/>
                </a:solidFill>
              </a:rPr>
              <a:t>(</a:t>
            </a:r>
            <a:r>
              <a:rPr lang="ko-KR" altLang="en-US" sz="1400" dirty="0">
                <a:solidFill>
                  <a:srgbClr val="002060"/>
                </a:solidFill>
              </a:rPr>
              <a:t>적외선 감지기</a:t>
            </a:r>
            <a:r>
              <a:rPr lang="en-US" altLang="ko-KR" sz="1400" dirty="0">
                <a:solidFill>
                  <a:srgbClr val="002060"/>
                </a:solidFill>
              </a:rPr>
              <a:t>)</a:t>
            </a:r>
            <a:r>
              <a:rPr lang="ko-KR" altLang="en-US" sz="1400" dirty="0">
                <a:solidFill>
                  <a:srgbClr val="002060"/>
                </a:solidFill>
              </a:rPr>
              <a:t>를 이용해 차량의 굴곡진 형태를 따라가며 상</a:t>
            </a:r>
            <a:r>
              <a:rPr lang="en-US" altLang="ko-KR" sz="1400" dirty="0">
                <a:solidFill>
                  <a:srgbClr val="002060"/>
                </a:solidFill>
              </a:rPr>
              <a:t>,</a:t>
            </a:r>
            <a:r>
              <a:rPr lang="ko-KR" altLang="en-US" sz="1400" dirty="0">
                <a:solidFill>
                  <a:srgbClr val="002060"/>
                </a:solidFill>
              </a:rPr>
              <a:t>하 이 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차량 손상 방지를 위해 안전링을 부착하여 차량 감지 이상 시  링이 터치 되면 </a:t>
            </a:r>
            <a:r>
              <a:rPr lang="ko-KR" altLang="en-US" sz="1400" dirty="0" err="1">
                <a:solidFill>
                  <a:srgbClr val="002060"/>
                </a:solidFill>
              </a:rPr>
              <a:t>컨베어를</a:t>
            </a:r>
            <a:r>
              <a:rPr lang="ko-KR" altLang="en-US" sz="1400" dirty="0">
                <a:solidFill>
                  <a:srgbClr val="002060"/>
                </a:solidFill>
              </a:rPr>
              <a:t> 정지함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안전링이 터치 되면 </a:t>
            </a:r>
            <a:r>
              <a:rPr lang="ko-KR" altLang="en-US" sz="1400" dirty="0" err="1">
                <a:solidFill>
                  <a:srgbClr val="002060"/>
                </a:solidFill>
              </a:rPr>
              <a:t>컨베어</a:t>
            </a:r>
            <a:r>
              <a:rPr lang="ko-KR" altLang="en-US" sz="1400" dirty="0">
                <a:solidFill>
                  <a:srgbClr val="002060"/>
                </a:solidFill>
              </a:rPr>
              <a:t> 정지 와 동시에 루프 노즐을 신속하게 위로 올라감</a:t>
            </a:r>
            <a:r>
              <a:rPr lang="en-US" altLang="ko-KR" sz="14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23" name="사각형: 둥근 모서리 22"/>
          <p:cNvSpPr/>
          <p:nvPr/>
        </p:nvSpPr>
        <p:spPr>
          <a:xfrm>
            <a:off x="278226" y="2212492"/>
            <a:ext cx="1468180" cy="696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고압분사</a:t>
            </a:r>
            <a:endParaRPr lang="en-US" altLang="ko-KR" dirty="0"/>
          </a:p>
          <a:p>
            <a:pPr algn="ctr"/>
            <a:r>
              <a:rPr lang="ko-KR" altLang="en-US" dirty="0"/>
              <a:t>아치</a:t>
            </a:r>
            <a:endParaRPr lang="en-US" altLang="ko-KR" dirty="0"/>
          </a:p>
        </p:txBody>
      </p:sp>
      <p:sp>
        <p:nvSpPr>
          <p:cNvPr id="24" name="사각형: 둥근 모서리 23"/>
          <p:cNvSpPr/>
          <p:nvPr/>
        </p:nvSpPr>
        <p:spPr>
          <a:xfrm>
            <a:off x="278226" y="3913894"/>
            <a:ext cx="1468180" cy="696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크로스워쉬</a:t>
            </a:r>
            <a:endParaRPr lang="en-US" altLang="ko-KR" dirty="0"/>
          </a:p>
          <a:p>
            <a:pPr algn="ctr"/>
            <a:r>
              <a:rPr lang="en-US" altLang="ko-KR" dirty="0"/>
              <a:t>(</a:t>
            </a:r>
            <a:r>
              <a:rPr lang="ko-KR" altLang="en-US" dirty="0"/>
              <a:t>옵션</a:t>
            </a:r>
            <a:r>
              <a:rPr lang="en-US" altLang="ko-KR" dirty="0"/>
              <a:t>)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2655457" y="3838372"/>
            <a:ext cx="8859581" cy="8474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err="1">
                <a:solidFill>
                  <a:srgbClr val="002060"/>
                </a:solidFill>
              </a:rPr>
              <a:t>터치레스</a:t>
            </a:r>
            <a:r>
              <a:rPr lang="ko-KR" altLang="en-US" sz="1400" dirty="0">
                <a:solidFill>
                  <a:srgbClr val="002060"/>
                </a:solidFill>
              </a:rPr>
              <a:t> 방식의 포터 적재함 세척용  천 </a:t>
            </a:r>
            <a:r>
              <a:rPr lang="ko-KR" altLang="en-US" sz="1400" dirty="0" err="1">
                <a:solidFill>
                  <a:srgbClr val="002060"/>
                </a:solidFill>
              </a:rPr>
              <a:t>브러쉬를</a:t>
            </a:r>
            <a:r>
              <a:rPr lang="ko-KR" altLang="en-US" sz="1400" dirty="0">
                <a:solidFill>
                  <a:srgbClr val="002060"/>
                </a:solidFill>
              </a:rPr>
              <a:t> 사용함 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좌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우로 흔들리며 차량 측면은 물론 롤 타입 </a:t>
            </a:r>
            <a:r>
              <a:rPr lang="ko-KR" altLang="en-US" sz="1400" dirty="0" err="1">
                <a:solidFill>
                  <a:srgbClr val="002060"/>
                </a:solidFill>
              </a:rPr>
              <a:t>브러쉬가</a:t>
            </a:r>
            <a:r>
              <a:rPr lang="ko-KR" altLang="en-US" sz="1400" dirty="0">
                <a:solidFill>
                  <a:srgbClr val="002060"/>
                </a:solidFill>
              </a:rPr>
              <a:t> 세척 할 수 없는 포터 적재함을 세척함 </a:t>
            </a:r>
            <a:endParaRPr lang="en-US" altLang="ko-KR" sz="1400" dirty="0">
              <a:solidFill>
                <a:srgbClr val="002060"/>
              </a:solidFill>
            </a:endParaRPr>
          </a:p>
        </p:txBody>
      </p:sp>
      <p:sp>
        <p:nvSpPr>
          <p:cNvPr id="26" name="사각형: 둥근 모서리 25"/>
          <p:cNvSpPr/>
          <p:nvPr/>
        </p:nvSpPr>
        <p:spPr>
          <a:xfrm>
            <a:off x="282208" y="5552840"/>
            <a:ext cx="1468180" cy="696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브러쉬</a:t>
            </a:r>
            <a:endParaRPr lang="en-US" altLang="ko-KR" dirty="0"/>
          </a:p>
          <a:p>
            <a:pPr algn="ctr"/>
            <a:r>
              <a:rPr lang="en-US" altLang="ko-KR" dirty="0"/>
              <a:t>(</a:t>
            </a:r>
            <a:r>
              <a:rPr lang="ko-KR" altLang="en-US" dirty="0"/>
              <a:t>루프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1960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사각형: 둥근 모서리 8"/>
          <p:cNvSpPr/>
          <p:nvPr/>
        </p:nvSpPr>
        <p:spPr>
          <a:xfrm>
            <a:off x="272871" y="2308129"/>
            <a:ext cx="1468180" cy="696423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린스 </a:t>
            </a:r>
            <a:endParaRPr lang="en-US" altLang="ko-KR" dirty="0"/>
          </a:p>
          <a:p>
            <a:pPr algn="ctr"/>
            <a:r>
              <a:rPr lang="ko-KR" altLang="en-US" dirty="0"/>
              <a:t>아치</a:t>
            </a:r>
            <a:endParaRPr lang="en-US" altLang="ko-KR" dirty="0"/>
          </a:p>
        </p:txBody>
      </p:sp>
      <p:cxnSp>
        <p:nvCxnSpPr>
          <p:cNvPr id="21" name="직선 화살표 연결선 20"/>
          <p:cNvCxnSpPr/>
          <p:nvPr/>
        </p:nvCxnSpPr>
        <p:spPr>
          <a:xfrm>
            <a:off x="2004222" y="2657095"/>
            <a:ext cx="393405" cy="7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/>
          <p:nvPr/>
        </p:nvCxnSpPr>
        <p:spPr>
          <a:xfrm>
            <a:off x="2004222" y="5639505"/>
            <a:ext cx="393405" cy="7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/>
          <p:nvPr/>
        </p:nvCxnSpPr>
        <p:spPr>
          <a:xfrm>
            <a:off x="2004223" y="1114987"/>
            <a:ext cx="393405" cy="7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2527860" y="2308129"/>
            <a:ext cx="8859581" cy="7010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>
                <a:solidFill>
                  <a:srgbClr val="002060"/>
                </a:solidFill>
              </a:rPr>
              <a:t>세차 구간에서 발생한 때국물을 깨끗한 신수로 헹궈 줌</a:t>
            </a:r>
            <a:r>
              <a:rPr lang="en-US" altLang="ko-KR" sz="1400" dirty="0">
                <a:solidFill>
                  <a:srgbClr val="002060"/>
                </a:solidFill>
              </a:rPr>
              <a:t>.</a:t>
            </a:r>
          </a:p>
          <a:p>
            <a:r>
              <a:rPr lang="ko-KR" altLang="en-US" sz="1400" dirty="0">
                <a:solidFill>
                  <a:srgbClr val="002060"/>
                </a:solidFill>
              </a:rPr>
              <a:t>좌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우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상단에 아치형으로 노즐을 설치 하여 차량에 골고루 물을 분사함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2527860" y="3319574"/>
            <a:ext cx="8859581" cy="9711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>
                <a:solidFill>
                  <a:srgbClr val="002060"/>
                </a:solidFill>
              </a:rPr>
              <a:t>세차가 완료된 차량의 표면에 묻어 있는 물기를 제거하기 위해 </a:t>
            </a:r>
            <a:r>
              <a:rPr lang="en-US" altLang="ko-KR" sz="1400" dirty="0">
                <a:solidFill>
                  <a:srgbClr val="002060"/>
                </a:solidFill>
              </a:rPr>
              <a:t>Dry-Agent</a:t>
            </a:r>
            <a:r>
              <a:rPr lang="ko-KR" altLang="en-US" sz="1400" dirty="0">
                <a:solidFill>
                  <a:srgbClr val="002060"/>
                </a:solidFill>
              </a:rPr>
              <a:t>를 분사함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 err="1">
                <a:solidFill>
                  <a:srgbClr val="002060"/>
                </a:solidFill>
              </a:rPr>
              <a:t>도징</a:t>
            </a:r>
            <a:r>
              <a:rPr lang="ko-KR" altLang="en-US" sz="1400" dirty="0">
                <a:solidFill>
                  <a:srgbClr val="002060"/>
                </a:solidFill>
              </a:rPr>
              <a:t> 펌프를 이용하여 정량을 분사함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좌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우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상단에 아치형으로 노즐을 설치 하여 차량에 골고루 분사함</a:t>
            </a:r>
            <a:endParaRPr lang="en-US" altLang="ko-KR" sz="1400" dirty="0">
              <a:solidFill>
                <a:srgbClr val="002060"/>
              </a:solidFill>
            </a:endParaRPr>
          </a:p>
        </p:txBody>
      </p:sp>
      <p:sp>
        <p:nvSpPr>
          <p:cNvPr id="23" name="사각형: 둥근 모서리 22"/>
          <p:cNvSpPr/>
          <p:nvPr/>
        </p:nvSpPr>
        <p:spPr>
          <a:xfrm>
            <a:off x="272871" y="3456943"/>
            <a:ext cx="1468180" cy="696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드라이</a:t>
            </a:r>
            <a:endParaRPr lang="en-US" altLang="ko-KR" dirty="0"/>
          </a:p>
          <a:p>
            <a:pPr algn="ctr"/>
            <a:r>
              <a:rPr lang="ko-KR" altLang="en-US" dirty="0"/>
              <a:t>아치</a:t>
            </a:r>
            <a:endParaRPr lang="en-US" altLang="ko-KR" dirty="0"/>
          </a:p>
        </p:txBody>
      </p:sp>
      <p:sp>
        <p:nvSpPr>
          <p:cNvPr id="24" name="사각형: 둥근 모서리 23"/>
          <p:cNvSpPr/>
          <p:nvPr/>
        </p:nvSpPr>
        <p:spPr>
          <a:xfrm>
            <a:off x="272871" y="5298381"/>
            <a:ext cx="1468180" cy="696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건조기</a:t>
            </a:r>
            <a:endParaRPr lang="en-US" altLang="ko-KR" dirty="0"/>
          </a:p>
        </p:txBody>
      </p:sp>
      <p:sp>
        <p:nvSpPr>
          <p:cNvPr id="25" name="직사각형 24"/>
          <p:cNvSpPr/>
          <p:nvPr/>
        </p:nvSpPr>
        <p:spPr>
          <a:xfrm>
            <a:off x="2527861" y="4594118"/>
            <a:ext cx="8859581" cy="21049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>
                <a:solidFill>
                  <a:srgbClr val="002060"/>
                </a:solidFill>
              </a:rPr>
              <a:t>3~7</a:t>
            </a:r>
            <a:r>
              <a:rPr lang="ko-KR" altLang="en-US" sz="1400" dirty="0">
                <a:solidFill>
                  <a:srgbClr val="002060"/>
                </a:solidFill>
              </a:rPr>
              <a:t>개조의 </a:t>
            </a:r>
            <a:r>
              <a:rPr lang="ko-KR" altLang="en-US" sz="1400" dirty="0" err="1">
                <a:solidFill>
                  <a:srgbClr val="002060"/>
                </a:solidFill>
              </a:rPr>
              <a:t>광센서</a:t>
            </a:r>
            <a:r>
              <a:rPr lang="en-US" altLang="ko-KR" sz="1400" dirty="0">
                <a:solidFill>
                  <a:srgbClr val="002060"/>
                </a:solidFill>
              </a:rPr>
              <a:t>(</a:t>
            </a:r>
            <a:r>
              <a:rPr lang="ko-KR" altLang="en-US" sz="1400" dirty="0">
                <a:solidFill>
                  <a:srgbClr val="002060"/>
                </a:solidFill>
              </a:rPr>
              <a:t>적외선 감지기</a:t>
            </a:r>
            <a:r>
              <a:rPr lang="en-US" altLang="ko-KR" sz="1400" dirty="0">
                <a:solidFill>
                  <a:srgbClr val="002060"/>
                </a:solidFill>
              </a:rPr>
              <a:t>)</a:t>
            </a:r>
            <a:r>
              <a:rPr lang="ko-KR" altLang="en-US" sz="1400" dirty="0">
                <a:solidFill>
                  <a:srgbClr val="002060"/>
                </a:solidFill>
              </a:rPr>
              <a:t>를 이용하여 차량의 굴곡을 따라서 상</a:t>
            </a:r>
            <a:r>
              <a:rPr lang="en-US" altLang="ko-KR" sz="1400" dirty="0">
                <a:solidFill>
                  <a:srgbClr val="002060"/>
                </a:solidFill>
              </a:rPr>
              <a:t>,</a:t>
            </a:r>
            <a:r>
              <a:rPr lang="ko-KR" altLang="en-US" sz="1400" dirty="0">
                <a:solidFill>
                  <a:srgbClr val="002060"/>
                </a:solidFill>
              </a:rPr>
              <a:t>하 이동하며 건조 시켜 줌</a:t>
            </a:r>
            <a:r>
              <a:rPr lang="en-US" altLang="ko-KR" sz="1400" dirty="0">
                <a:solidFill>
                  <a:srgbClr val="002060"/>
                </a:solidFill>
              </a:rPr>
              <a:t>.</a:t>
            </a:r>
          </a:p>
          <a:p>
            <a:r>
              <a:rPr lang="en-US" altLang="ko-KR" sz="1400" dirty="0">
                <a:solidFill>
                  <a:srgbClr val="002060"/>
                </a:solidFill>
              </a:rPr>
              <a:t>FAN </a:t>
            </a:r>
            <a:r>
              <a:rPr lang="ko-KR" altLang="en-US" sz="1400" dirty="0">
                <a:solidFill>
                  <a:srgbClr val="002060"/>
                </a:solidFill>
              </a:rPr>
              <a:t>모터를 상부</a:t>
            </a:r>
            <a:r>
              <a:rPr lang="en-US" altLang="ko-KR" sz="1400" dirty="0">
                <a:solidFill>
                  <a:srgbClr val="002060"/>
                </a:solidFill>
              </a:rPr>
              <a:t>-</a:t>
            </a:r>
            <a:r>
              <a:rPr lang="ko-KR" altLang="en-US" sz="1400" dirty="0">
                <a:solidFill>
                  <a:srgbClr val="002060"/>
                </a:solidFill>
              </a:rPr>
              <a:t> </a:t>
            </a:r>
            <a:r>
              <a:rPr lang="en-US" altLang="ko-KR" sz="1400" dirty="0">
                <a:solidFill>
                  <a:srgbClr val="002060"/>
                </a:solidFill>
              </a:rPr>
              <a:t>3kw x2</a:t>
            </a:r>
            <a:r>
              <a:rPr lang="ko-KR" altLang="en-US" sz="1400" dirty="0">
                <a:solidFill>
                  <a:srgbClr val="002060"/>
                </a:solidFill>
              </a:rPr>
              <a:t>개</a:t>
            </a:r>
            <a:r>
              <a:rPr lang="en-US" altLang="ko-KR" sz="1400" dirty="0">
                <a:solidFill>
                  <a:srgbClr val="002060"/>
                </a:solidFill>
              </a:rPr>
              <a:t>,</a:t>
            </a:r>
            <a:r>
              <a:rPr lang="ko-KR" altLang="en-US" sz="1400" dirty="0">
                <a:solidFill>
                  <a:srgbClr val="002060"/>
                </a:solidFill>
              </a:rPr>
              <a:t> 측면</a:t>
            </a:r>
            <a:r>
              <a:rPr lang="en-US" altLang="ko-KR" sz="1400" dirty="0">
                <a:solidFill>
                  <a:srgbClr val="002060"/>
                </a:solidFill>
              </a:rPr>
              <a:t>-</a:t>
            </a:r>
            <a:r>
              <a:rPr lang="ko-KR" altLang="en-US" sz="1400" dirty="0">
                <a:solidFill>
                  <a:srgbClr val="002060"/>
                </a:solidFill>
              </a:rPr>
              <a:t> 좌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우 </a:t>
            </a:r>
            <a:r>
              <a:rPr lang="en-US" altLang="ko-KR" sz="1400" dirty="0">
                <a:solidFill>
                  <a:srgbClr val="002060"/>
                </a:solidFill>
              </a:rPr>
              <a:t>7.5kw </a:t>
            </a:r>
            <a:r>
              <a:rPr lang="ko-KR" altLang="en-US" sz="1400" dirty="0">
                <a:solidFill>
                  <a:srgbClr val="002060"/>
                </a:solidFill>
              </a:rPr>
              <a:t>각 </a:t>
            </a:r>
            <a:r>
              <a:rPr lang="en-US" altLang="ko-KR" sz="1400" dirty="0">
                <a:solidFill>
                  <a:srgbClr val="002060"/>
                </a:solidFill>
              </a:rPr>
              <a:t>1</a:t>
            </a:r>
            <a:r>
              <a:rPr lang="ko-KR" altLang="en-US" sz="1400" dirty="0">
                <a:solidFill>
                  <a:srgbClr val="002060"/>
                </a:solidFill>
              </a:rPr>
              <a:t>개씩 배치하여 강한 바람으로 물기를 제거함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en-US" altLang="ko-KR" sz="1400" dirty="0">
                <a:solidFill>
                  <a:srgbClr val="002060"/>
                </a:solidFill>
              </a:rPr>
              <a:t>FAN</a:t>
            </a:r>
            <a:r>
              <a:rPr lang="ko-KR" altLang="en-US" sz="1400" dirty="0">
                <a:solidFill>
                  <a:srgbClr val="002060"/>
                </a:solidFill>
              </a:rPr>
              <a:t>은 </a:t>
            </a:r>
            <a:r>
              <a:rPr lang="en-US" altLang="ko-KR" sz="1400" dirty="0">
                <a:solidFill>
                  <a:srgbClr val="002060"/>
                </a:solidFill>
              </a:rPr>
              <a:t>Turbo-Fan</a:t>
            </a:r>
            <a:r>
              <a:rPr lang="ko-KR" altLang="en-US" sz="1400" dirty="0">
                <a:solidFill>
                  <a:srgbClr val="002060"/>
                </a:solidFill>
              </a:rPr>
              <a:t>을 사용함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상부 </a:t>
            </a:r>
            <a:r>
              <a:rPr lang="en-US" altLang="ko-KR" sz="1400" dirty="0">
                <a:solidFill>
                  <a:srgbClr val="002060"/>
                </a:solidFill>
              </a:rPr>
              <a:t>FAN</a:t>
            </a:r>
            <a:r>
              <a:rPr lang="ko-KR" altLang="en-US" sz="1400" dirty="0">
                <a:solidFill>
                  <a:srgbClr val="002060"/>
                </a:solidFill>
              </a:rPr>
              <a:t>은 루프 노즐</a:t>
            </a:r>
            <a:r>
              <a:rPr lang="en-US" altLang="ko-KR" sz="1400" dirty="0">
                <a:solidFill>
                  <a:srgbClr val="002060"/>
                </a:solidFill>
              </a:rPr>
              <a:t>(</a:t>
            </a:r>
            <a:r>
              <a:rPr lang="ko-KR" altLang="en-US" sz="1400" dirty="0">
                <a:solidFill>
                  <a:srgbClr val="002060"/>
                </a:solidFill>
              </a:rPr>
              <a:t>상단 부 바람을 불어주는 통</a:t>
            </a:r>
            <a:r>
              <a:rPr lang="en-US" altLang="ko-KR" sz="1400" dirty="0">
                <a:solidFill>
                  <a:srgbClr val="002060"/>
                </a:solidFill>
              </a:rPr>
              <a:t>)</a:t>
            </a:r>
            <a:r>
              <a:rPr lang="ko-KR" altLang="en-US" sz="1400" dirty="0">
                <a:solidFill>
                  <a:srgbClr val="002060"/>
                </a:solidFill>
              </a:rPr>
              <a:t>에 직접 부착함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루프 노즐은 가벼우며 차량과의 충격에 약한 </a:t>
            </a:r>
            <a:r>
              <a:rPr lang="ko-KR" altLang="en-US" sz="1400" dirty="0" err="1">
                <a:solidFill>
                  <a:srgbClr val="002060"/>
                </a:solidFill>
              </a:rPr>
              <a:t>알미늄</a:t>
            </a:r>
            <a:r>
              <a:rPr lang="ko-KR" altLang="en-US" sz="1400" dirty="0">
                <a:solidFill>
                  <a:srgbClr val="002060"/>
                </a:solidFill>
              </a:rPr>
              <a:t> 소재로 하고 더블</a:t>
            </a:r>
            <a:r>
              <a:rPr lang="en-US" altLang="ko-KR" sz="1400" dirty="0">
                <a:solidFill>
                  <a:srgbClr val="002060"/>
                </a:solidFill>
              </a:rPr>
              <a:t>(2</a:t>
            </a:r>
            <a:r>
              <a:rPr lang="ko-KR" altLang="en-US" sz="1400" dirty="0">
                <a:solidFill>
                  <a:srgbClr val="002060"/>
                </a:solidFill>
              </a:rPr>
              <a:t>개조</a:t>
            </a:r>
            <a:r>
              <a:rPr lang="en-US" altLang="ko-KR" sz="1400" dirty="0">
                <a:solidFill>
                  <a:srgbClr val="002060"/>
                </a:solidFill>
              </a:rPr>
              <a:t>)</a:t>
            </a:r>
            <a:r>
              <a:rPr lang="ko-KR" altLang="en-US" sz="1400" dirty="0">
                <a:solidFill>
                  <a:srgbClr val="002060"/>
                </a:solidFill>
              </a:rPr>
              <a:t>로 설치함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 err="1">
                <a:solidFill>
                  <a:srgbClr val="002060"/>
                </a:solidFill>
              </a:rPr>
              <a:t>컨베어</a:t>
            </a:r>
            <a:r>
              <a:rPr lang="ko-KR" altLang="en-US" sz="1400" dirty="0">
                <a:solidFill>
                  <a:srgbClr val="002060"/>
                </a:solidFill>
              </a:rPr>
              <a:t> 속도에 따라  무단 변속으로 신속하게 상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하 이동이 가능 하도록 컨버터를 사용함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차량 손상 방지를 위해 안전링을 부착하여 차량 감지 이상 시  링이 터치 되면 </a:t>
            </a:r>
            <a:r>
              <a:rPr lang="ko-KR" altLang="en-US" sz="1400" dirty="0" err="1">
                <a:solidFill>
                  <a:srgbClr val="002060"/>
                </a:solidFill>
              </a:rPr>
              <a:t>컨베어를</a:t>
            </a:r>
            <a:r>
              <a:rPr lang="ko-KR" altLang="en-US" sz="1400" dirty="0">
                <a:solidFill>
                  <a:srgbClr val="002060"/>
                </a:solidFill>
              </a:rPr>
              <a:t> 정지 시킴</a:t>
            </a:r>
            <a:r>
              <a:rPr lang="en-US" altLang="ko-KR" sz="1400" dirty="0">
                <a:solidFill>
                  <a:srgbClr val="002060"/>
                </a:solidFill>
              </a:rPr>
              <a:t>.</a:t>
            </a:r>
          </a:p>
          <a:p>
            <a:r>
              <a:rPr lang="ko-KR" altLang="en-US" sz="1400" dirty="0">
                <a:solidFill>
                  <a:srgbClr val="002060"/>
                </a:solidFill>
              </a:rPr>
              <a:t>안전링이 터치 되면 </a:t>
            </a:r>
            <a:r>
              <a:rPr lang="ko-KR" altLang="en-US" sz="1400" dirty="0" err="1">
                <a:solidFill>
                  <a:srgbClr val="002060"/>
                </a:solidFill>
              </a:rPr>
              <a:t>컨베어</a:t>
            </a:r>
            <a:r>
              <a:rPr lang="ko-KR" altLang="en-US" sz="1400" dirty="0">
                <a:solidFill>
                  <a:srgbClr val="002060"/>
                </a:solidFill>
              </a:rPr>
              <a:t> 정지 와 동시에 루프 노즐을 신속하게 위로 올라감</a:t>
            </a:r>
            <a:r>
              <a:rPr lang="en-US" altLang="ko-KR" sz="1400" dirty="0">
                <a:solidFill>
                  <a:srgbClr val="002060"/>
                </a:solidFill>
              </a:rPr>
              <a:t>.</a:t>
            </a:r>
          </a:p>
        </p:txBody>
      </p:sp>
      <p:cxnSp>
        <p:nvCxnSpPr>
          <p:cNvPr id="27" name="직선 화살표 연결선 26"/>
          <p:cNvCxnSpPr/>
          <p:nvPr/>
        </p:nvCxnSpPr>
        <p:spPr>
          <a:xfrm>
            <a:off x="2004222" y="3798067"/>
            <a:ext cx="393405" cy="7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사각형: 둥근 모서리 17"/>
          <p:cNvSpPr/>
          <p:nvPr/>
        </p:nvSpPr>
        <p:spPr>
          <a:xfrm>
            <a:off x="272871" y="770118"/>
            <a:ext cx="1468180" cy="6968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브러쉬</a:t>
            </a:r>
            <a:endParaRPr lang="en-US" altLang="ko-KR" dirty="0"/>
          </a:p>
          <a:p>
            <a:pPr algn="ctr"/>
            <a:r>
              <a:rPr lang="en-US" altLang="ko-KR" dirty="0"/>
              <a:t>(</a:t>
            </a:r>
            <a:r>
              <a:rPr lang="ko-KR" altLang="en-US" dirty="0"/>
              <a:t>사이드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2527860" y="191227"/>
            <a:ext cx="8859581" cy="18546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>
                <a:solidFill>
                  <a:srgbClr val="002060"/>
                </a:solidFill>
              </a:rPr>
              <a:t>측면</a:t>
            </a:r>
            <a:r>
              <a:rPr lang="en-US" altLang="ko-KR" sz="1400" dirty="0">
                <a:solidFill>
                  <a:srgbClr val="002060"/>
                </a:solidFill>
              </a:rPr>
              <a:t> </a:t>
            </a:r>
            <a:r>
              <a:rPr lang="ko-KR" altLang="en-US" sz="1400" dirty="0">
                <a:solidFill>
                  <a:srgbClr val="002060"/>
                </a:solidFill>
              </a:rPr>
              <a:t>및 전</a:t>
            </a:r>
            <a:r>
              <a:rPr lang="en-US" altLang="ko-KR" sz="1400" dirty="0">
                <a:solidFill>
                  <a:srgbClr val="002060"/>
                </a:solidFill>
              </a:rPr>
              <a:t>,</a:t>
            </a:r>
            <a:r>
              <a:rPr lang="ko-KR" altLang="en-US" sz="1400" dirty="0">
                <a:solidFill>
                  <a:srgbClr val="002060"/>
                </a:solidFill>
              </a:rPr>
              <a:t>후면을 세차하는 전용 </a:t>
            </a:r>
            <a:r>
              <a:rPr lang="ko-KR" altLang="en-US" sz="1400" dirty="0" err="1">
                <a:solidFill>
                  <a:srgbClr val="002060"/>
                </a:solidFill>
              </a:rPr>
              <a:t>브러쉬를</a:t>
            </a:r>
            <a:r>
              <a:rPr lang="ko-KR" altLang="en-US" sz="1400" dirty="0">
                <a:solidFill>
                  <a:srgbClr val="002060"/>
                </a:solidFill>
              </a:rPr>
              <a:t> 사용함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수직으로 세워진 </a:t>
            </a:r>
            <a:r>
              <a:rPr lang="en-US" altLang="ko-KR" sz="1400" dirty="0">
                <a:solidFill>
                  <a:srgbClr val="002060"/>
                </a:solidFill>
              </a:rPr>
              <a:t>4</a:t>
            </a:r>
            <a:r>
              <a:rPr lang="ko-KR" altLang="en-US" sz="1400" dirty="0">
                <a:solidFill>
                  <a:srgbClr val="002060"/>
                </a:solidFill>
              </a:rPr>
              <a:t>개의</a:t>
            </a:r>
            <a:r>
              <a:rPr lang="en-US" altLang="ko-KR" sz="1400" dirty="0">
                <a:solidFill>
                  <a:srgbClr val="002060"/>
                </a:solidFill>
              </a:rPr>
              <a:t> (</a:t>
            </a:r>
            <a:r>
              <a:rPr lang="ko-KR" altLang="en-US" sz="1400" dirty="0">
                <a:solidFill>
                  <a:srgbClr val="002060"/>
                </a:solidFill>
              </a:rPr>
              <a:t>좌</a:t>
            </a:r>
            <a:r>
              <a:rPr lang="en-US" altLang="ko-KR" sz="1400" dirty="0">
                <a:solidFill>
                  <a:srgbClr val="002060"/>
                </a:solidFill>
              </a:rPr>
              <a:t>,</a:t>
            </a:r>
            <a:r>
              <a:rPr lang="ko-KR" altLang="en-US" sz="1400" dirty="0">
                <a:solidFill>
                  <a:srgbClr val="002060"/>
                </a:solidFill>
              </a:rPr>
              <a:t>우 각 </a:t>
            </a:r>
            <a:r>
              <a:rPr lang="en-US" altLang="ko-KR" sz="1400" dirty="0">
                <a:solidFill>
                  <a:srgbClr val="002060"/>
                </a:solidFill>
              </a:rPr>
              <a:t>2</a:t>
            </a:r>
            <a:r>
              <a:rPr lang="ko-KR" altLang="en-US" sz="1400" dirty="0">
                <a:solidFill>
                  <a:srgbClr val="002060"/>
                </a:solidFill>
              </a:rPr>
              <a:t>개</a:t>
            </a:r>
            <a:r>
              <a:rPr lang="en-US" altLang="ko-KR" sz="1400" dirty="0">
                <a:solidFill>
                  <a:srgbClr val="002060"/>
                </a:solidFill>
              </a:rPr>
              <a:t>)</a:t>
            </a:r>
            <a:r>
              <a:rPr lang="ko-KR" altLang="en-US" sz="1400" dirty="0">
                <a:solidFill>
                  <a:srgbClr val="002060"/>
                </a:solidFill>
              </a:rPr>
              <a:t> </a:t>
            </a:r>
            <a:r>
              <a:rPr lang="ko-KR" altLang="en-US" sz="1400" dirty="0" err="1">
                <a:solidFill>
                  <a:srgbClr val="002060"/>
                </a:solidFill>
              </a:rPr>
              <a:t>브러쉬가</a:t>
            </a:r>
            <a:r>
              <a:rPr lang="ko-KR" altLang="en-US" sz="1400" dirty="0">
                <a:solidFill>
                  <a:srgbClr val="002060"/>
                </a:solidFill>
              </a:rPr>
              <a:t> 회전하며 차량을 세척함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 err="1">
                <a:solidFill>
                  <a:srgbClr val="002060"/>
                </a:solidFill>
              </a:rPr>
              <a:t>브러쉬에</a:t>
            </a:r>
            <a:r>
              <a:rPr lang="ko-KR" altLang="en-US" sz="1400" dirty="0">
                <a:solidFill>
                  <a:srgbClr val="002060"/>
                </a:solidFill>
              </a:rPr>
              <a:t> 가해지는 압력의 증</a:t>
            </a:r>
            <a:r>
              <a:rPr lang="en-US" altLang="ko-KR" sz="1400" dirty="0">
                <a:solidFill>
                  <a:srgbClr val="002060"/>
                </a:solidFill>
              </a:rPr>
              <a:t>,</a:t>
            </a:r>
            <a:r>
              <a:rPr lang="ko-KR" altLang="en-US" sz="1400" dirty="0">
                <a:solidFill>
                  <a:srgbClr val="002060"/>
                </a:solidFill>
              </a:rPr>
              <a:t>감으로 미세한 전류를 검출하고 제어하며 세척하는 전류 검출 방식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컨버터를 이용한 무단 변속 시스템으로 </a:t>
            </a:r>
            <a:r>
              <a:rPr lang="en-US" altLang="ko-KR" sz="1400" dirty="0">
                <a:solidFill>
                  <a:srgbClr val="002060"/>
                </a:solidFill>
              </a:rPr>
              <a:t>in, out</a:t>
            </a:r>
            <a:r>
              <a:rPr lang="ko-KR" altLang="en-US" sz="1400" dirty="0">
                <a:solidFill>
                  <a:srgbClr val="002060"/>
                </a:solidFill>
              </a:rPr>
              <a:t> 이동이 신속하여 미세한 압력 조정이 용이함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 err="1">
                <a:solidFill>
                  <a:srgbClr val="002060"/>
                </a:solidFill>
              </a:rPr>
              <a:t>브러쉬가</a:t>
            </a:r>
            <a:r>
              <a:rPr lang="ko-KR" altLang="en-US" sz="1400" dirty="0">
                <a:solidFill>
                  <a:srgbClr val="002060"/>
                </a:solidFill>
              </a:rPr>
              <a:t> 앞</a:t>
            </a:r>
            <a:r>
              <a:rPr lang="en-US" altLang="ko-KR" sz="1400" dirty="0">
                <a:solidFill>
                  <a:srgbClr val="002060"/>
                </a:solidFill>
              </a:rPr>
              <a:t>,</a:t>
            </a:r>
            <a:r>
              <a:rPr lang="ko-KR" altLang="en-US" sz="1400" dirty="0">
                <a:solidFill>
                  <a:srgbClr val="002060"/>
                </a:solidFill>
              </a:rPr>
              <a:t>뒤로 이동하며 세척하여 빠른 속도에서도 앞</a:t>
            </a:r>
            <a:r>
              <a:rPr lang="en-US" altLang="ko-KR" sz="1400" dirty="0">
                <a:solidFill>
                  <a:srgbClr val="002060"/>
                </a:solidFill>
              </a:rPr>
              <a:t>,</a:t>
            </a:r>
            <a:r>
              <a:rPr lang="ko-KR" altLang="en-US" sz="1400" dirty="0">
                <a:solidFill>
                  <a:srgbClr val="002060"/>
                </a:solidFill>
              </a:rPr>
              <a:t>뒤 범퍼가 사각 지대 없이 고른 </a:t>
            </a:r>
            <a:r>
              <a:rPr lang="ko-KR" altLang="en-US" sz="1400" dirty="0" err="1">
                <a:solidFill>
                  <a:srgbClr val="002060"/>
                </a:solidFill>
              </a:rPr>
              <a:t>세차를함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en-US" altLang="ko-KR" sz="1400" dirty="0" err="1">
                <a:solidFill>
                  <a:srgbClr val="002060"/>
                </a:solidFill>
              </a:rPr>
              <a:t>SofTec</a:t>
            </a:r>
            <a:r>
              <a:rPr lang="en-US" altLang="ko-KR" sz="1400" dirty="0">
                <a:solidFill>
                  <a:srgbClr val="002060"/>
                </a:solidFill>
              </a:rPr>
              <a:t>(</a:t>
            </a:r>
            <a:r>
              <a:rPr lang="ko-KR" altLang="en-US" sz="1400" dirty="0">
                <a:solidFill>
                  <a:srgbClr val="002060"/>
                </a:solidFill>
              </a:rPr>
              <a:t>신소재</a:t>
            </a:r>
            <a:r>
              <a:rPr lang="en-US" altLang="ko-KR" sz="1400" dirty="0">
                <a:solidFill>
                  <a:srgbClr val="002060"/>
                </a:solidFill>
              </a:rPr>
              <a:t>) </a:t>
            </a:r>
            <a:r>
              <a:rPr lang="ko-KR" altLang="en-US" sz="1400" dirty="0" err="1">
                <a:solidFill>
                  <a:srgbClr val="002060"/>
                </a:solidFill>
              </a:rPr>
              <a:t>브러쉬를</a:t>
            </a:r>
            <a:r>
              <a:rPr lang="en-US" altLang="ko-KR" sz="1400" dirty="0">
                <a:solidFill>
                  <a:srgbClr val="002060"/>
                </a:solidFill>
              </a:rPr>
              <a:t> </a:t>
            </a:r>
            <a:r>
              <a:rPr lang="ko-KR" altLang="en-US" sz="1400" dirty="0">
                <a:solidFill>
                  <a:srgbClr val="002060"/>
                </a:solidFill>
              </a:rPr>
              <a:t>이용하여 차체 손상 없는  세척 가능함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사각 실린더를 이용한 앵글 조작으로 유리면과 필러 부분 세척이 용이함</a:t>
            </a:r>
            <a:endParaRPr lang="en-US" altLang="ko-KR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44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직선 화살표 연결선 41"/>
          <p:cNvCxnSpPr/>
          <p:nvPr/>
        </p:nvCxnSpPr>
        <p:spPr>
          <a:xfrm>
            <a:off x="2004228" y="997750"/>
            <a:ext cx="393405" cy="7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44"/>
          <p:cNvCxnSpPr/>
          <p:nvPr/>
        </p:nvCxnSpPr>
        <p:spPr>
          <a:xfrm>
            <a:off x="2004227" y="2700847"/>
            <a:ext cx="393405" cy="708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직사각형 52"/>
          <p:cNvSpPr/>
          <p:nvPr/>
        </p:nvSpPr>
        <p:spPr>
          <a:xfrm>
            <a:off x="2655453" y="460869"/>
            <a:ext cx="8859581" cy="10808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>
                <a:solidFill>
                  <a:srgbClr val="002060"/>
                </a:solidFill>
              </a:rPr>
              <a:t>선행 차량이 출 차 하지 못하면 후속 차량과의 추돌 직전에 </a:t>
            </a:r>
            <a:r>
              <a:rPr lang="ko-KR" altLang="en-US" sz="1400" dirty="0" err="1">
                <a:solidFill>
                  <a:srgbClr val="002060"/>
                </a:solidFill>
              </a:rPr>
              <a:t>컨베어를</a:t>
            </a:r>
            <a:r>
              <a:rPr lang="ko-KR" altLang="en-US" sz="1400" dirty="0">
                <a:solidFill>
                  <a:srgbClr val="002060"/>
                </a:solidFill>
              </a:rPr>
              <a:t> 정지 시킴</a:t>
            </a:r>
            <a:r>
              <a:rPr lang="en-US" altLang="ko-KR" sz="1400" dirty="0">
                <a:solidFill>
                  <a:srgbClr val="002060"/>
                </a:solidFill>
              </a:rPr>
              <a:t>.</a:t>
            </a:r>
          </a:p>
          <a:p>
            <a:r>
              <a:rPr lang="ko-KR" altLang="en-US" sz="1400" dirty="0">
                <a:solidFill>
                  <a:srgbClr val="002060"/>
                </a:solidFill>
              </a:rPr>
              <a:t>일정시간</a:t>
            </a:r>
            <a:r>
              <a:rPr lang="en-US" altLang="ko-KR" sz="1400" dirty="0">
                <a:solidFill>
                  <a:srgbClr val="002060"/>
                </a:solidFill>
              </a:rPr>
              <a:t>(</a:t>
            </a:r>
            <a:r>
              <a:rPr lang="ko-KR" altLang="en-US" sz="1400" dirty="0">
                <a:solidFill>
                  <a:srgbClr val="002060"/>
                </a:solidFill>
              </a:rPr>
              <a:t>약</a:t>
            </a:r>
            <a:r>
              <a:rPr lang="en-US" altLang="ko-KR" sz="1400" dirty="0">
                <a:solidFill>
                  <a:srgbClr val="002060"/>
                </a:solidFill>
              </a:rPr>
              <a:t>10</a:t>
            </a:r>
            <a:r>
              <a:rPr lang="ko-KR" altLang="en-US" sz="1400" dirty="0">
                <a:solidFill>
                  <a:srgbClr val="002060"/>
                </a:solidFill>
              </a:rPr>
              <a:t>초</a:t>
            </a:r>
            <a:r>
              <a:rPr lang="en-US" altLang="ko-KR" sz="1400" dirty="0">
                <a:solidFill>
                  <a:srgbClr val="002060"/>
                </a:solidFill>
              </a:rPr>
              <a:t>) </a:t>
            </a:r>
            <a:r>
              <a:rPr lang="ko-KR" altLang="en-US" sz="1400" dirty="0" err="1">
                <a:solidFill>
                  <a:srgbClr val="002060"/>
                </a:solidFill>
              </a:rPr>
              <a:t>컨베어가</a:t>
            </a:r>
            <a:r>
              <a:rPr lang="ko-KR" altLang="en-US" sz="1400" dirty="0">
                <a:solidFill>
                  <a:srgbClr val="002060"/>
                </a:solidFill>
              </a:rPr>
              <a:t> 정지한 상태에서도 선행 차량이 출 차 하지 못 하면 세차기를 자동 정지함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광 센서</a:t>
            </a:r>
            <a:r>
              <a:rPr lang="en-US" altLang="ko-KR" sz="1400" dirty="0">
                <a:solidFill>
                  <a:srgbClr val="002060"/>
                </a:solidFill>
              </a:rPr>
              <a:t>(</a:t>
            </a:r>
            <a:r>
              <a:rPr lang="ko-KR" altLang="en-US" sz="1400" dirty="0">
                <a:solidFill>
                  <a:srgbClr val="002060"/>
                </a:solidFill>
              </a:rPr>
              <a:t>적외선 감지기</a:t>
            </a:r>
            <a:r>
              <a:rPr lang="en-US" altLang="ko-KR" sz="1400" dirty="0">
                <a:solidFill>
                  <a:srgbClr val="002060"/>
                </a:solidFill>
              </a:rPr>
              <a:t>)</a:t>
            </a:r>
            <a:r>
              <a:rPr lang="ko-KR" altLang="en-US" sz="1400" dirty="0">
                <a:solidFill>
                  <a:srgbClr val="002060"/>
                </a:solidFill>
              </a:rPr>
              <a:t>를 이용하여 선행 차량의 출 차 여부를 확인함  </a:t>
            </a:r>
            <a:endParaRPr lang="en-US" altLang="ko-KR" sz="1400" dirty="0">
              <a:solidFill>
                <a:srgbClr val="002060"/>
              </a:solidFill>
            </a:endParaRPr>
          </a:p>
        </p:txBody>
      </p:sp>
      <p:sp>
        <p:nvSpPr>
          <p:cNvPr id="26" name="사각형: 둥근 모서리 25"/>
          <p:cNvSpPr/>
          <p:nvPr/>
        </p:nvSpPr>
        <p:spPr>
          <a:xfrm>
            <a:off x="278227" y="649538"/>
            <a:ext cx="1468180" cy="696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충돌 방지</a:t>
            </a:r>
            <a:endParaRPr lang="en-US" altLang="ko-KR" dirty="0"/>
          </a:p>
        </p:txBody>
      </p:sp>
      <p:sp>
        <p:nvSpPr>
          <p:cNvPr id="28" name="사각형: 둥근 모서리 27"/>
          <p:cNvSpPr/>
          <p:nvPr/>
        </p:nvSpPr>
        <p:spPr>
          <a:xfrm>
            <a:off x="278227" y="2352434"/>
            <a:ext cx="1468180" cy="6968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오퍼레이팅</a:t>
            </a:r>
            <a:endParaRPr lang="en-US" altLang="ko-KR" dirty="0"/>
          </a:p>
          <a:p>
            <a:pPr algn="ctr"/>
            <a:r>
              <a:rPr lang="ko-KR" altLang="en-US" dirty="0"/>
              <a:t>터미널</a:t>
            </a:r>
            <a:endParaRPr lang="en-US" altLang="ko-KR" dirty="0"/>
          </a:p>
        </p:txBody>
      </p:sp>
      <p:sp>
        <p:nvSpPr>
          <p:cNvPr id="29" name="직사각형 28"/>
          <p:cNvSpPr/>
          <p:nvPr/>
        </p:nvSpPr>
        <p:spPr>
          <a:xfrm>
            <a:off x="2655452" y="2042400"/>
            <a:ext cx="8859581" cy="13168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>
                <a:solidFill>
                  <a:srgbClr val="002060"/>
                </a:solidFill>
              </a:rPr>
              <a:t>세차장 입구에 세차기 조작용 터미널을 받침을 사용하여 설치함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오퍼레이팅 터미널에서 세차기의 가동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정지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에러 확인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옵션조정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프로그램 설정</a:t>
            </a:r>
            <a:r>
              <a:rPr lang="en-US" altLang="ko-KR" sz="1400" dirty="0">
                <a:solidFill>
                  <a:srgbClr val="002060"/>
                </a:solidFill>
              </a:rPr>
              <a:t>, </a:t>
            </a:r>
            <a:r>
              <a:rPr lang="ko-KR" altLang="en-US" sz="1400" dirty="0">
                <a:solidFill>
                  <a:srgbClr val="002060"/>
                </a:solidFill>
              </a:rPr>
              <a:t>등이 가능함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오퍼레이팅 터미널은 반드시 방수 패드를 사용함</a:t>
            </a:r>
            <a:r>
              <a:rPr lang="en-US" altLang="ko-KR" sz="1400" dirty="0">
                <a:solidFill>
                  <a:srgbClr val="002060"/>
                </a:solidFill>
              </a:rPr>
              <a:t>.</a:t>
            </a:r>
          </a:p>
          <a:p>
            <a:r>
              <a:rPr lang="ko-KR" altLang="en-US" sz="1400" dirty="0">
                <a:solidFill>
                  <a:srgbClr val="002060"/>
                </a:solidFill>
              </a:rPr>
              <a:t>무 자격자의 실수에 의한 프로그램 손상을 방지하기 위해 반드시 </a:t>
            </a:r>
            <a:r>
              <a:rPr lang="en-US" altLang="ko-KR" sz="1400" dirty="0">
                <a:solidFill>
                  <a:srgbClr val="002060"/>
                </a:solidFill>
              </a:rPr>
              <a:t>PIN(</a:t>
            </a:r>
            <a:r>
              <a:rPr lang="ko-KR" altLang="en-US" sz="1400" dirty="0">
                <a:solidFill>
                  <a:srgbClr val="002060"/>
                </a:solidFill>
              </a:rPr>
              <a:t>비밀번호</a:t>
            </a:r>
            <a:r>
              <a:rPr lang="en-US" altLang="ko-KR" sz="1400" dirty="0">
                <a:solidFill>
                  <a:srgbClr val="002060"/>
                </a:solidFill>
              </a:rPr>
              <a:t>) </a:t>
            </a:r>
            <a:r>
              <a:rPr lang="ko-KR" altLang="en-US" sz="1400" dirty="0">
                <a:solidFill>
                  <a:srgbClr val="002060"/>
                </a:solidFill>
              </a:rPr>
              <a:t>번호를 설정함</a:t>
            </a:r>
            <a:endParaRPr lang="en-US" altLang="ko-KR" sz="1400" dirty="0">
              <a:solidFill>
                <a:srgbClr val="002060"/>
              </a:solidFill>
            </a:endParaRPr>
          </a:p>
          <a:p>
            <a:r>
              <a:rPr lang="ko-KR" altLang="en-US" sz="1400" dirty="0">
                <a:solidFill>
                  <a:srgbClr val="002060"/>
                </a:solidFill>
              </a:rPr>
              <a:t>오퍼레이팅 터미널에서 각종 모터류의 단동 테스트가 가능함</a:t>
            </a:r>
            <a:endParaRPr lang="en-US" altLang="ko-KR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699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933</Words>
  <Application>Microsoft Office PowerPoint</Application>
  <PresentationFormat>와이드스크린</PresentationFormat>
  <Paragraphs>126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로희 한국</cp:lastModifiedBy>
  <cp:revision>65</cp:revision>
  <cp:lastPrinted>2018-10-12T04:52:23Z</cp:lastPrinted>
  <dcterms:created xsi:type="dcterms:W3CDTF">2016-09-03T04:49:48Z</dcterms:created>
  <dcterms:modified xsi:type="dcterms:W3CDTF">2019-01-30T02:46:29Z</dcterms:modified>
</cp:coreProperties>
</file>